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73" r:id="rId3"/>
    <p:sldId id="274" r:id="rId4"/>
    <p:sldId id="265" r:id="rId5"/>
    <p:sldId id="266" r:id="rId6"/>
    <p:sldId id="262" r:id="rId7"/>
    <p:sldId id="267" r:id="rId8"/>
    <p:sldId id="269" r:id="rId9"/>
    <p:sldId id="258" r:id="rId10"/>
    <p:sldId id="259" r:id="rId11"/>
    <p:sldId id="270" r:id="rId12"/>
    <p:sldId id="271" r:id="rId13"/>
    <p:sldId id="263" r:id="rId14"/>
    <p:sldId id="275" r:id="rId15"/>
    <p:sldId id="257" r:id="rId16"/>
    <p:sldId id="272" r:id="rId17"/>
    <p:sldId id="264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E88"/>
    <a:srgbClr val="FDFDBF"/>
    <a:srgbClr val="D8D1BC"/>
    <a:srgbClr val="CC00CC"/>
    <a:srgbClr val="DED01C"/>
    <a:srgbClr val="5F9FAB"/>
    <a:srgbClr val="DABE4F"/>
    <a:srgbClr val="E2D41E"/>
    <a:srgbClr val="EFEAC1"/>
    <a:srgbClr val="BE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67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8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C9C70-506C-42FB-9B9E-1917F04FC9D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74D06-0E4D-4F85-AC89-66FC0258FCC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16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44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6534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473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512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2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310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420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90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591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0061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450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74D06-0E4D-4F85-AC89-66FC0258FCC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3004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296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440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23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921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606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03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25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761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430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212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998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37ED7-58D9-4105-AAFF-62644690D49A}" type="datetimeFigureOut">
              <a:rPr lang="hu-HU" smtClean="0"/>
              <a:t>2022. 02. 07.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7048-E657-4B69-96E1-7C9A94A9C9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41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vJMM-GgkI8&amp;list=RD6vJMM-GgkI8&amp;start_radio=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kNwi8SblbW0&amp;t=192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025671" y="-2254837"/>
            <a:ext cx="6120338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DABE4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dist="203200" dir="2700000" algn="tl" rotWithShape="0">
              <a:prstClr val="black">
                <a:alpha val="2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705663">
            <a:off x="8731815" y="3541052"/>
            <a:ext cx="3302214" cy="3297831"/>
          </a:xfrm>
          <a:custGeom>
            <a:avLst/>
            <a:gdLst>
              <a:gd name="connsiteX0" fmla="*/ 9187468 w 9187468"/>
              <a:gd name="connsiteY0" fmla="*/ 0 h 9175275"/>
              <a:gd name="connsiteX1" fmla="*/ 9187468 w 9187468"/>
              <a:gd name="connsiteY1" fmla="*/ 9175275 h 9175275"/>
              <a:gd name="connsiteX2" fmla="*/ 6121386 w 9187468"/>
              <a:gd name="connsiteY2" fmla="*/ 9175275 h 9175275"/>
              <a:gd name="connsiteX3" fmla="*/ 0 w 9187468"/>
              <a:gd name="connsiteY3" fmla="*/ 5413454 h 9175275"/>
              <a:gd name="connsiteX4" fmla="*/ 0 w 9187468"/>
              <a:gd name="connsiteY4" fmla="*/ 0 h 917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468" h="9175275">
                <a:moveTo>
                  <a:pt x="9187468" y="0"/>
                </a:moveTo>
                <a:lnTo>
                  <a:pt x="9187468" y="9175275"/>
                </a:lnTo>
                <a:lnTo>
                  <a:pt x="6121386" y="9175275"/>
                </a:lnTo>
                <a:lnTo>
                  <a:pt x="0" y="541345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Szövegdoboz 1"/>
          <p:cNvSpPr txBox="1"/>
          <p:nvPr/>
        </p:nvSpPr>
        <p:spPr>
          <a:xfrm>
            <a:off x="2125884" y="1166843"/>
            <a:ext cx="79402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A KERESZTYÉNSÉGET VÁLASZTOM!</a:t>
            </a:r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ISTVÁN KIRÁLY ÉS </a:t>
            </a:r>
          </a:p>
          <a:p>
            <a:pPr algn="ctr"/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A MAGYAR KERESZTYÉN EGYHÁZ KEZDETEI </a:t>
            </a:r>
            <a:b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70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0CCD9"/>
            </a:gs>
            <a:gs pos="100000">
              <a:srgbClr val="5F9FA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3" b="100000" l="1135" r="100000">
                        <a14:foregroundMark x1="27518" y1="98003" x2="45248" y2="97718"/>
                        <a14:foregroundMark x1="25248" y1="98146" x2="22128" y2="99857"/>
                        <a14:backgroundMark x1="92624" y1="47646" x2="96454" y2="69044"/>
                        <a14:backgroundMark x1="36454" y1="35521" x2="34752" y2="34094"/>
                        <a14:backgroundMark x1="43404" y1="37803" x2="40000" y2="39943"/>
                        <a14:backgroundMark x1="31915" y1="33238" x2="27943" y2="29815"/>
                        <a14:backgroundMark x1="10355" y1="51070" x2="20426" y2="72896"/>
                        <a14:backgroundMark x1="27518" y1="72611" x2="22979" y2="84165"/>
                        <a14:backgroundMark x1="19007" y1="45364" x2="19007" y2="45364"/>
                        <a14:backgroundMark x1="21135" y1="51783" x2="21135" y2="51783"/>
                        <a14:backgroundMark x1="20567" y1="48787" x2="20567" y2="48787"/>
                        <a14:backgroundMark x1="23121" y1="54066" x2="23121" y2="54066"/>
                        <a14:backgroundMark x1="95177" y1="72040" x2="95177" y2="72040"/>
                        <a14:backgroundMark x1="81702" y1="67618" x2="81702" y2="67618"/>
                        <a14:backgroundMark x1="46241" y1="91869" x2="72199" y2="93866"/>
                        <a14:backgroundMark x1="92908" y1="68902" x2="98582" y2="99429"/>
                        <a14:backgroundMark x1="82128" y1="65906" x2="82128" y2="72611"/>
                        <a14:backgroundMark x1="82411" y1="60342" x2="82270" y2="62910"/>
                        <a14:backgroundMark x1="84965" y1="78887" x2="85816" y2="91726"/>
                        <a14:backgroundMark x1="21135" y1="49073" x2="21135" y2="49073"/>
                        <a14:backgroundMark x1="23262" y1="54779" x2="23262" y2="54779"/>
                        <a14:backgroundMark x1="38298" y1="40086" x2="38298" y2="40086"/>
                        <a14:backgroundMark x1="32199" y1="33809" x2="32199" y2="33809"/>
                        <a14:backgroundMark x1="40142" y1="34379" x2="40142" y2="3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7716" y="2231743"/>
            <a:ext cx="7232662" cy="719162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8583" t="18959" r="15248" b="31212"/>
          <a:stretch/>
        </p:blipFill>
        <p:spPr>
          <a:xfrm>
            <a:off x="1503631" y="4869372"/>
            <a:ext cx="5641034" cy="1349734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082751" y="1530445"/>
            <a:ext cx="8285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Hogyan kapcsolódik a film alapján a kard </a:t>
            </a:r>
          </a:p>
          <a:p>
            <a:r>
              <a:rPr lang="hu-HU" sz="3200" dirty="0"/>
              <a:t>István királyhoz? Beszéljétek meg!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70352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3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5379720"/>
            <a:ext cx="12192000" cy="1478280"/>
          </a:xfrm>
          <a:prstGeom prst="rect">
            <a:avLst/>
          </a:prstGeom>
          <a:solidFill>
            <a:srgbClr val="9FC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889979" y="4632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238759" y="5657195"/>
            <a:ext cx="5651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rajzfilmből láttok itt négy képet megnevezéssel. Miért is esett szó róluk István király kapcsán?</a:t>
            </a:r>
          </a:p>
          <a:p>
            <a:r>
              <a:rPr lang="hu-HU" dirty="0"/>
              <a:t>Idézzetek fel minél több információt!</a:t>
            </a:r>
          </a:p>
        </p:txBody>
      </p:sp>
      <p:grpSp>
        <p:nvGrpSpPr>
          <p:cNvPr id="23" name="pápa"/>
          <p:cNvGrpSpPr/>
          <p:nvPr/>
        </p:nvGrpSpPr>
        <p:grpSpPr>
          <a:xfrm>
            <a:off x="9418387" y="2162735"/>
            <a:ext cx="2214880" cy="2741773"/>
            <a:chOff x="9525965" y="223439"/>
            <a:chExt cx="2214880" cy="2741773"/>
          </a:xfrm>
        </p:grpSpPr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5965" y="223439"/>
              <a:ext cx="2152889" cy="2721788"/>
            </a:xfrm>
            <a:prstGeom prst="rect">
              <a:avLst/>
            </a:prstGeom>
          </p:spPr>
        </p:pic>
        <p:sp>
          <p:nvSpPr>
            <p:cNvPr id="20" name="Szövegdoboz 19"/>
            <p:cNvSpPr txBox="1"/>
            <p:nvPr/>
          </p:nvSpPr>
          <p:spPr>
            <a:xfrm>
              <a:off x="9525965" y="2595880"/>
              <a:ext cx="22148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dirty="0"/>
                <a:t>II. Szilveszter pápa</a:t>
              </a:r>
            </a:p>
          </p:txBody>
        </p:sp>
      </p:grpSp>
      <p:grpSp>
        <p:nvGrpSpPr>
          <p:cNvPr id="22" name="Róma"/>
          <p:cNvGrpSpPr/>
          <p:nvPr/>
        </p:nvGrpSpPr>
        <p:grpSpPr>
          <a:xfrm>
            <a:off x="330096" y="559653"/>
            <a:ext cx="2756043" cy="2501870"/>
            <a:chOff x="183541" y="394778"/>
            <a:chExt cx="2756043" cy="2501870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541" y="394778"/>
              <a:ext cx="2756043" cy="2112792"/>
            </a:xfrm>
            <a:prstGeom prst="rect">
              <a:avLst/>
            </a:prstGeom>
          </p:spPr>
        </p:pic>
        <p:sp>
          <p:nvSpPr>
            <p:cNvPr id="17" name="Szövegdoboz 16"/>
            <p:cNvSpPr txBox="1"/>
            <p:nvPr/>
          </p:nvSpPr>
          <p:spPr>
            <a:xfrm>
              <a:off x="1126999" y="737616"/>
              <a:ext cx="677417" cy="276999"/>
            </a:xfrm>
            <a:prstGeom prst="rect">
              <a:avLst/>
            </a:prstGeom>
            <a:solidFill>
              <a:srgbClr val="BEC1C0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hu-HU" dirty="0"/>
                <a:t>Róma</a:t>
              </a:r>
            </a:p>
          </p:txBody>
        </p:sp>
        <p:sp>
          <p:nvSpPr>
            <p:cNvPr id="21" name="Téglalap 20"/>
            <p:cNvSpPr/>
            <p:nvPr/>
          </p:nvSpPr>
          <p:spPr>
            <a:xfrm>
              <a:off x="183541" y="2527316"/>
              <a:ext cx="2756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hu-HU" dirty="0"/>
                <a:t>Róma</a:t>
              </a:r>
            </a:p>
          </p:txBody>
        </p:sp>
      </p:grpSp>
      <p:grpSp>
        <p:nvGrpSpPr>
          <p:cNvPr id="27" name="Korona"/>
          <p:cNvGrpSpPr/>
          <p:nvPr/>
        </p:nvGrpSpPr>
        <p:grpSpPr>
          <a:xfrm>
            <a:off x="6704838" y="559653"/>
            <a:ext cx="2199249" cy="2272592"/>
            <a:chOff x="4790354" y="876115"/>
            <a:chExt cx="2199249" cy="2272592"/>
          </a:xfrm>
        </p:grpSpPr>
        <p:sp>
          <p:nvSpPr>
            <p:cNvPr id="16" name="Téglalap 15"/>
            <p:cNvSpPr/>
            <p:nvPr/>
          </p:nvSpPr>
          <p:spPr>
            <a:xfrm>
              <a:off x="4790354" y="2779375"/>
              <a:ext cx="21992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hu-HU" dirty="0"/>
                <a:t>Korona</a:t>
              </a:r>
            </a:p>
          </p:txBody>
        </p:sp>
        <p:pic>
          <p:nvPicPr>
            <p:cNvPr id="26" name="Kép 25"/>
            <p:cNvPicPr>
              <a:picLocks noChangeAspect="1"/>
            </p:cNvPicPr>
            <p:nvPr/>
          </p:nvPicPr>
          <p:blipFill rotWithShape="1">
            <a:blip r:embed="rId4"/>
            <a:srcRect l="32179" t="26011" r="32308" b="19972"/>
            <a:stretch/>
          </p:blipFill>
          <p:spPr>
            <a:xfrm>
              <a:off x="4790354" y="876115"/>
              <a:ext cx="2199249" cy="1881668"/>
            </a:xfrm>
            <a:prstGeom prst="rect">
              <a:avLst/>
            </a:prstGeom>
          </p:spPr>
        </p:pic>
      </p:grpSp>
      <p:grpSp>
        <p:nvGrpSpPr>
          <p:cNvPr id="29" name="Esztergom"/>
          <p:cNvGrpSpPr/>
          <p:nvPr/>
        </p:nvGrpSpPr>
        <p:grpSpPr>
          <a:xfrm>
            <a:off x="3510034" y="1917563"/>
            <a:ext cx="2701398" cy="2148978"/>
            <a:chOff x="4794946" y="3045600"/>
            <a:chExt cx="2701398" cy="2148978"/>
          </a:xfrm>
        </p:grpSpPr>
        <p:sp>
          <p:nvSpPr>
            <p:cNvPr id="15" name="Téglalap 14"/>
            <p:cNvSpPr/>
            <p:nvPr/>
          </p:nvSpPr>
          <p:spPr>
            <a:xfrm>
              <a:off x="4794947" y="4825246"/>
              <a:ext cx="26674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hu-HU" dirty="0"/>
                <a:t>Esztergom</a:t>
              </a:r>
            </a:p>
          </p:txBody>
        </p:sp>
        <p:pic>
          <p:nvPicPr>
            <p:cNvPr id="28" name="Kép 27"/>
            <p:cNvPicPr>
              <a:picLocks noChangeAspect="1"/>
            </p:cNvPicPr>
            <p:nvPr/>
          </p:nvPicPr>
          <p:blipFill rotWithShape="1">
            <a:blip r:embed="rId5"/>
            <a:srcRect l="13974" t="8462" r="14488" b="6980"/>
            <a:stretch/>
          </p:blipFill>
          <p:spPr>
            <a:xfrm>
              <a:off x="4794946" y="3045600"/>
              <a:ext cx="2701398" cy="1796091"/>
            </a:xfrm>
            <a:prstGeom prst="rect">
              <a:avLst/>
            </a:prstGeom>
          </p:spPr>
        </p:pic>
      </p:grpSp>
      <p:sp>
        <p:nvSpPr>
          <p:cNvPr id="30" name="Szövegdoboz 29"/>
          <p:cNvSpPr txBox="1"/>
          <p:nvPr/>
        </p:nvSpPr>
        <p:spPr>
          <a:xfrm>
            <a:off x="6280943" y="5639721"/>
            <a:ext cx="565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Az ellenőrzéshez és további információkhoz </a:t>
            </a:r>
          </a:p>
          <a:p>
            <a:r>
              <a:rPr lang="hu-HU" dirty="0" err="1">
                <a:solidFill>
                  <a:schemeClr val="bg1"/>
                </a:solidFill>
              </a:rPr>
              <a:t>kattintsatok</a:t>
            </a:r>
            <a:r>
              <a:rPr lang="hu-HU" dirty="0">
                <a:solidFill>
                  <a:schemeClr val="bg1"/>
                </a:solidFill>
              </a:rPr>
              <a:t> a képekre!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315230" y="3215748"/>
            <a:ext cx="2770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István követeket küldött Rómába, hogy koronát kérjen. Az egyik követ Asztrik püspök volt. </a:t>
            </a:r>
          </a:p>
          <a:p>
            <a:r>
              <a:rPr lang="hu-HU" dirty="0"/>
              <a:t>(A filmben </a:t>
            </a:r>
            <a:r>
              <a:rPr lang="hu-HU" dirty="0" err="1"/>
              <a:t>Asrik</a:t>
            </a:r>
            <a:r>
              <a:rPr lang="hu-HU" dirty="0"/>
              <a:t> néven.)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3510034" y="559653"/>
            <a:ext cx="2770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 1001. esztendő első napján, Esztergomban tették István fejére a koronát. 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6691813" y="2993725"/>
            <a:ext cx="2212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II. Szilveszter pápa</a:t>
            </a:r>
            <a:br>
              <a:rPr lang="hu-HU" dirty="0"/>
            </a:br>
            <a:r>
              <a:rPr lang="hu-HU" dirty="0"/>
              <a:t>eredetileg a lengyel királynak készíttette a koronát. 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9327982" y="576651"/>
            <a:ext cx="2212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II. Szilveszter pápa</a:t>
            </a:r>
            <a:br>
              <a:rPr lang="hu-HU" dirty="0"/>
            </a:br>
            <a:r>
              <a:rPr lang="hu-HU" dirty="0"/>
              <a:t>küldte a koronát Istvánnak.</a:t>
            </a:r>
          </a:p>
        </p:txBody>
      </p:sp>
    </p:spTree>
    <p:extLst>
      <p:ext uri="{BB962C8B-B14F-4D97-AF65-F5344CB8AC3E}">
        <p14:creationId xmlns:p14="http://schemas.microsoft.com/office/powerpoint/2010/main" val="10872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025671" y="-2254837"/>
            <a:ext cx="6120338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rgbClr val="EEE8A3"/>
              </a:gs>
              <a:gs pos="97000">
                <a:srgbClr val="D7CA7B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752215" y="1221255"/>
            <a:ext cx="767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stván</a:t>
            </a:r>
            <a:r>
              <a:rPr lang="hu-HU" sz="3200" b="1" dirty="0"/>
              <a:t> király idején (997–1038)</a:t>
            </a:r>
            <a:r>
              <a:rPr lang="hu-HU" sz="3200" dirty="0"/>
              <a:t>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/>
          <a:srcRect l="23152" t="18425" r="26667" b="39574"/>
          <a:stretch/>
        </p:blipFill>
        <p:spPr>
          <a:xfrm>
            <a:off x="2229204" y="636369"/>
            <a:ext cx="1716052" cy="153023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401033" y="2533518"/>
            <a:ext cx="93696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100" dirty="0"/>
              <a:t>A keresztyén európai népekkel erősítette István kapcsolatát az is, hogy Gizellával, egy bajor herceg lányával kötött házasságot.</a:t>
            </a:r>
            <a:br>
              <a:rPr lang="hu-HU" sz="2100" dirty="0"/>
            </a:br>
            <a:r>
              <a:rPr lang="hu-HU" sz="2100" dirty="0"/>
              <a:t>István király a keresztyénség mellett döntött. Tudta, hogy csak így szerezhet békességet az országnak. </a:t>
            </a:r>
          </a:p>
          <a:p>
            <a:r>
              <a:rPr lang="hu-HU" sz="2100" dirty="0"/>
              <a:t>Erre vezette politikai bölcsessége mellett személyes hite, meggyőződése is.</a:t>
            </a:r>
            <a:br>
              <a:rPr lang="hu-HU" sz="2100" dirty="0"/>
            </a:br>
            <a:r>
              <a:rPr lang="hu-HU" sz="2100" dirty="0"/>
              <a:t>István a hitére építette döntéseit is. Országában kemény kézzel vetett véget a pogány vallás gyakorlásának. Pásztorkodó őseinket a földművelésre taníttatta. Az országot vármegyékre osztotta, a megtermelt javakból tizedet szedett. Szigorú és igazságos király volt, de mindig megbocsátott annak, aki megbánta tettét. </a:t>
            </a:r>
            <a:br>
              <a:rPr lang="hu-HU" sz="2100" dirty="0"/>
            </a:br>
            <a:r>
              <a:rPr lang="hu-HU" sz="2100" dirty="0"/>
              <a:t/>
            </a:r>
            <a:br>
              <a:rPr lang="hu-HU" sz="2100" dirty="0"/>
            </a:br>
            <a:endParaRPr lang="hu-HU" sz="2100" dirty="0"/>
          </a:p>
        </p:txBody>
      </p:sp>
    </p:spTree>
    <p:extLst>
      <p:ext uri="{BB962C8B-B14F-4D97-AF65-F5344CB8AC3E}">
        <p14:creationId xmlns:p14="http://schemas.microsoft.com/office/powerpoint/2010/main" val="3258655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0CCD9"/>
            </a:gs>
            <a:gs pos="100000">
              <a:srgbClr val="5F9FA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2374669" y="1756600"/>
            <a:ext cx="7442662" cy="3344800"/>
            <a:chOff x="3271058" y="1151775"/>
            <a:chExt cx="7442662" cy="3344800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3271058" y="1151775"/>
              <a:ext cx="7442662" cy="3344800"/>
              <a:chOff x="2900218" y="877455"/>
              <a:chExt cx="7442662" cy="3344800"/>
            </a:xfrm>
          </p:grpSpPr>
          <p:sp>
            <p:nvSpPr>
              <p:cNvPr id="2" name="Szabadkézi sokszög 1">
                <a:extLst>
                  <a:ext uri="{FF2B5EF4-FFF2-40B4-BE49-F238E27FC236}">
                    <a16:creationId xmlns:a16="http://schemas.microsoft.com/office/drawing/2014/main" id="{4DB5FBD4-A773-4FFE-8862-A13D479007ED}"/>
                  </a:ext>
                </a:extLst>
              </p:cNvPr>
              <p:cNvSpPr/>
              <p:nvPr/>
            </p:nvSpPr>
            <p:spPr>
              <a:xfrm rot="16200000" flipH="1">
                <a:off x="4437455" y="-659782"/>
                <a:ext cx="3344800" cy="6419273"/>
              </a:xfrm>
              <a:custGeom>
                <a:avLst/>
                <a:gdLst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677462 w 6120338"/>
                  <a:gd name="connsiteY5" fmla="*/ 10373359 h 11409681"/>
                  <a:gd name="connsiteX6" fmla="*/ 1677462 w 6120338"/>
                  <a:gd name="connsiteY6" fmla="*/ 11122840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514902 w 6120338"/>
                  <a:gd name="connsiteY5" fmla="*/ 10637522 h 11409681"/>
                  <a:gd name="connsiteX6" fmla="*/ 1677462 w 6120338"/>
                  <a:gd name="connsiteY6" fmla="*/ 11122840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514902 w 6120338"/>
                  <a:gd name="connsiteY5" fmla="*/ 10637522 h 11409681"/>
                  <a:gd name="connsiteX6" fmla="*/ 1545382 w 6120338"/>
                  <a:gd name="connsiteY6" fmla="*/ 11122843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525062 w 6120338"/>
                  <a:gd name="connsiteY5" fmla="*/ 10403845 h 11409681"/>
                  <a:gd name="connsiteX6" fmla="*/ 1545382 w 6120338"/>
                  <a:gd name="connsiteY6" fmla="*/ 11122843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525062 w 6120338"/>
                  <a:gd name="connsiteY5" fmla="*/ 10403845 h 11409681"/>
                  <a:gd name="connsiteX6" fmla="*/ 1413302 w 6120338"/>
                  <a:gd name="connsiteY6" fmla="*/ 11133006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362502 w 6120338"/>
                  <a:gd name="connsiteY5" fmla="*/ 10566408 h 11409681"/>
                  <a:gd name="connsiteX6" fmla="*/ 1413302 w 6120338"/>
                  <a:gd name="connsiteY6" fmla="*/ 11133006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362502 w 6120338"/>
                  <a:gd name="connsiteY5" fmla="*/ 10566408 h 11409681"/>
                  <a:gd name="connsiteX6" fmla="*/ 1387902 w 6120338"/>
                  <a:gd name="connsiteY6" fmla="*/ 11061889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360126 w 6120338"/>
                  <a:gd name="connsiteY11" fmla="*/ 10487856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362502 w 6120338"/>
                  <a:gd name="connsiteY5" fmla="*/ 10566408 h 11409681"/>
                  <a:gd name="connsiteX6" fmla="*/ 1387902 w 6120338"/>
                  <a:gd name="connsiteY6" fmla="*/ 11061889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290678 w 6120338"/>
                  <a:gd name="connsiteY11" fmla="*/ 10429985 h 11409681"/>
                  <a:gd name="connsiteX12" fmla="*/ 3377205 w 6120338"/>
                  <a:gd name="connsiteY12" fmla="*/ 1102516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362502 w 6120338"/>
                  <a:gd name="connsiteY5" fmla="*/ 10566408 h 11409681"/>
                  <a:gd name="connsiteX6" fmla="*/ 1387902 w 6120338"/>
                  <a:gd name="connsiteY6" fmla="*/ 11061889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290678 w 6120338"/>
                  <a:gd name="connsiteY11" fmla="*/ 10429985 h 11409681"/>
                  <a:gd name="connsiteX12" fmla="*/ 3296182 w 6120338"/>
                  <a:gd name="connsiteY12" fmla="*/ 10920992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  <a:gd name="connsiteX0" fmla="*/ 25 w 6120338"/>
                  <a:gd name="connsiteY0" fmla="*/ 9855794 h 11409681"/>
                  <a:gd name="connsiteX1" fmla="*/ 148005 w 6120338"/>
                  <a:gd name="connsiteY1" fmla="*/ 11269695 h 11409681"/>
                  <a:gd name="connsiteX2" fmla="*/ 1046721 w 6120338"/>
                  <a:gd name="connsiteY2" fmla="*/ 11211130 h 11409681"/>
                  <a:gd name="connsiteX3" fmla="*/ 1277380 w 6120338"/>
                  <a:gd name="connsiteY3" fmla="*/ 11175102 h 11409681"/>
                  <a:gd name="connsiteX4" fmla="*/ 1327451 w 6120338"/>
                  <a:gd name="connsiteY4" fmla="*/ 11167979 h 11409681"/>
                  <a:gd name="connsiteX5" fmla="*/ 1362502 w 6120338"/>
                  <a:gd name="connsiteY5" fmla="*/ 10566408 h 11409681"/>
                  <a:gd name="connsiteX6" fmla="*/ 1387902 w 6120338"/>
                  <a:gd name="connsiteY6" fmla="*/ 11061889 h 11409681"/>
                  <a:gd name="connsiteX7" fmla="*/ 1807453 w 6120338"/>
                  <a:gd name="connsiteY7" fmla="*/ 11107557 h 11409681"/>
                  <a:gd name="connsiteX8" fmla="*/ 2880416 w 6120338"/>
                  <a:gd name="connsiteY8" fmla="*/ 11027939 h 11409681"/>
                  <a:gd name="connsiteX9" fmla="*/ 3149549 w 6120338"/>
                  <a:gd name="connsiteY9" fmla="*/ 11026434 h 11409681"/>
                  <a:gd name="connsiteX10" fmla="*/ 3149555 w 6120338"/>
                  <a:gd name="connsiteY10" fmla="*/ 11023937 h 11409681"/>
                  <a:gd name="connsiteX11" fmla="*/ 3290678 w 6120338"/>
                  <a:gd name="connsiteY11" fmla="*/ 10429985 h 11409681"/>
                  <a:gd name="connsiteX12" fmla="*/ 3273033 w 6120338"/>
                  <a:gd name="connsiteY12" fmla="*/ 10909421 h 11409681"/>
                  <a:gd name="connsiteX13" fmla="*/ 4827108 w 6120338"/>
                  <a:gd name="connsiteY13" fmla="*/ 11294704 h 11409681"/>
                  <a:gd name="connsiteX14" fmla="*/ 5984239 w 6120338"/>
                  <a:gd name="connsiteY14" fmla="*/ 11409681 h 11409681"/>
                  <a:gd name="connsiteX15" fmla="*/ 6093786 w 6120338"/>
                  <a:gd name="connsiteY15" fmla="*/ 10362656 h 11409681"/>
                  <a:gd name="connsiteX16" fmla="*/ 5950997 w 6120338"/>
                  <a:gd name="connsiteY16" fmla="*/ 5910184 h 11409681"/>
                  <a:gd name="connsiteX17" fmla="*/ 5946644 w 6120338"/>
                  <a:gd name="connsiteY17" fmla="*/ 5815587 h 11409681"/>
                  <a:gd name="connsiteX18" fmla="*/ 5959224 w 6120338"/>
                  <a:gd name="connsiteY18" fmla="*/ 5308087 h 11409681"/>
                  <a:gd name="connsiteX19" fmla="*/ 6019167 w 6120338"/>
                  <a:gd name="connsiteY19" fmla="*/ 654134 h 11409681"/>
                  <a:gd name="connsiteX20" fmla="*/ 5056084 w 6120338"/>
                  <a:gd name="connsiteY20" fmla="*/ 126937 h 11409681"/>
                  <a:gd name="connsiteX21" fmla="*/ 4732495 w 6120338"/>
                  <a:gd name="connsiteY21" fmla="*/ 176185 h 11409681"/>
                  <a:gd name="connsiteX22" fmla="*/ 4664034 w 6120338"/>
                  <a:gd name="connsiteY22" fmla="*/ 185206 h 11409681"/>
                  <a:gd name="connsiteX23" fmla="*/ 4662927 w 6120338"/>
                  <a:gd name="connsiteY23" fmla="*/ 194060 h 11409681"/>
                  <a:gd name="connsiteX24" fmla="*/ 4609099 w 6120338"/>
                  <a:gd name="connsiteY24" fmla="*/ 604938 h 11409681"/>
                  <a:gd name="connsiteX25" fmla="*/ 4598859 w 6120338"/>
                  <a:gd name="connsiteY25" fmla="*/ 602669 h 11409681"/>
                  <a:gd name="connsiteX26" fmla="*/ 4596951 w 6120338"/>
                  <a:gd name="connsiteY26" fmla="*/ 603454 h 11409681"/>
                  <a:gd name="connsiteX27" fmla="*/ 4575119 w 6120338"/>
                  <a:gd name="connsiteY27" fmla="*/ 427779 h 11409681"/>
                  <a:gd name="connsiteX28" fmla="*/ 4547006 w 6120338"/>
                  <a:gd name="connsiteY28" fmla="*/ 200626 h 11409681"/>
                  <a:gd name="connsiteX29" fmla="*/ 4525899 w 6120338"/>
                  <a:gd name="connsiteY29" fmla="*/ 203407 h 11409681"/>
                  <a:gd name="connsiteX30" fmla="*/ 1934605 w 6120338"/>
                  <a:gd name="connsiteY30" fmla="*/ 251384 h 11409681"/>
                  <a:gd name="connsiteX31" fmla="*/ 1467545 w 6120338"/>
                  <a:gd name="connsiteY31" fmla="*/ 212704 h 11409681"/>
                  <a:gd name="connsiteX32" fmla="*/ 1434430 w 6120338"/>
                  <a:gd name="connsiteY32" fmla="*/ 559667 h 11409681"/>
                  <a:gd name="connsiteX33" fmla="*/ 1412970 w 6120338"/>
                  <a:gd name="connsiteY33" fmla="*/ 111436 h 11409681"/>
                  <a:gd name="connsiteX34" fmla="*/ 1275695 w 6120338"/>
                  <a:gd name="connsiteY34" fmla="*/ 43365 h 11409681"/>
                  <a:gd name="connsiteX35" fmla="*/ 396444 w 6120338"/>
                  <a:gd name="connsiteY35" fmla="*/ 1141 h 11409681"/>
                  <a:gd name="connsiteX36" fmla="*/ 24696 w 6120338"/>
                  <a:gd name="connsiteY36" fmla="*/ 295854 h 11409681"/>
                  <a:gd name="connsiteX37" fmla="*/ 151804 w 6120338"/>
                  <a:gd name="connsiteY37" fmla="*/ 5427889 h 11409681"/>
                  <a:gd name="connsiteX38" fmla="*/ 156159 w 6120338"/>
                  <a:gd name="connsiteY38" fmla="*/ 5522480 h 11409681"/>
                  <a:gd name="connsiteX39" fmla="*/ 143579 w 6120338"/>
                  <a:gd name="connsiteY39" fmla="*/ 6029980 h 11409681"/>
                  <a:gd name="connsiteX40" fmla="*/ 25 w 6120338"/>
                  <a:gd name="connsiteY40" fmla="*/ 9855794 h 1140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120338" h="11409681">
                    <a:moveTo>
                      <a:pt x="25" y="9855794"/>
                    </a:moveTo>
                    <a:cubicBezTo>
                      <a:pt x="-1085" y="10401955"/>
                      <a:pt x="35538" y="10852053"/>
                      <a:pt x="148005" y="11269695"/>
                    </a:cubicBezTo>
                    <a:cubicBezTo>
                      <a:pt x="484944" y="11044469"/>
                      <a:pt x="543430" y="11518046"/>
                      <a:pt x="1046721" y="11211130"/>
                    </a:cubicBezTo>
                    <a:cubicBezTo>
                      <a:pt x="1110466" y="11200375"/>
                      <a:pt x="1188184" y="11188106"/>
                      <a:pt x="1277380" y="11175102"/>
                    </a:cubicBezTo>
                    <a:lnTo>
                      <a:pt x="1327451" y="11167979"/>
                    </a:lnTo>
                    <a:lnTo>
                      <a:pt x="1362502" y="10566408"/>
                    </a:lnTo>
                    <a:lnTo>
                      <a:pt x="1387902" y="11061889"/>
                    </a:lnTo>
                    <a:lnTo>
                      <a:pt x="1807453" y="11107557"/>
                    </a:lnTo>
                    <a:cubicBezTo>
                      <a:pt x="2128846" y="11072106"/>
                      <a:pt x="2502277" y="11040648"/>
                      <a:pt x="2880416" y="11027939"/>
                    </a:cubicBezTo>
                    <a:lnTo>
                      <a:pt x="3149549" y="11026434"/>
                    </a:lnTo>
                    <a:cubicBezTo>
                      <a:pt x="3149552" y="11025602"/>
                      <a:pt x="3149552" y="11024769"/>
                      <a:pt x="3149555" y="11023937"/>
                    </a:cubicBezTo>
                    <a:cubicBezTo>
                      <a:pt x="3188230" y="11008805"/>
                      <a:pt x="3252738" y="10429782"/>
                      <a:pt x="3290678" y="10429985"/>
                    </a:cubicBezTo>
                    <a:cubicBezTo>
                      <a:pt x="3289212" y="10459828"/>
                      <a:pt x="3274499" y="10879578"/>
                      <a:pt x="3273033" y="10909421"/>
                    </a:cubicBezTo>
                    <a:lnTo>
                      <a:pt x="4827108" y="11294704"/>
                    </a:lnTo>
                    <a:cubicBezTo>
                      <a:pt x="5236214" y="11307990"/>
                      <a:pt x="5163527" y="11026545"/>
                      <a:pt x="5984239" y="11409681"/>
                    </a:cubicBezTo>
                    <a:cubicBezTo>
                      <a:pt x="6195353" y="11254340"/>
                      <a:pt x="6099327" y="11279239"/>
                      <a:pt x="6093786" y="10362656"/>
                    </a:cubicBezTo>
                    <a:cubicBezTo>
                      <a:pt x="6088245" y="9446073"/>
                      <a:pt x="6072988" y="9373800"/>
                      <a:pt x="5950997" y="5910184"/>
                    </a:cubicBezTo>
                    <a:cubicBezTo>
                      <a:pt x="5949545" y="5878652"/>
                      <a:pt x="5948096" y="5847119"/>
                      <a:pt x="5946644" y="5815587"/>
                    </a:cubicBezTo>
                    <a:lnTo>
                      <a:pt x="5959224" y="5308087"/>
                    </a:lnTo>
                    <a:cubicBezTo>
                      <a:pt x="6015285" y="2526595"/>
                      <a:pt x="5836309" y="1851527"/>
                      <a:pt x="6019167" y="654134"/>
                    </a:cubicBezTo>
                    <a:cubicBezTo>
                      <a:pt x="5650044" y="-501353"/>
                      <a:pt x="5881222" y="280258"/>
                      <a:pt x="5056084" y="126937"/>
                    </a:cubicBezTo>
                    <a:cubicBezTo>
                      <a:pt x="4971090" y="141276"/>
                      <a:pt x="4861255" y="158309"/>
                      <a:pt x="4732495" y="176185"/>
                    </a:cubicBezTo>
                    <a:lnTo>
                      <a:pt x="4664034" y="185206"/>
                    </a:lnTo>
                    <a:lnTo>
                      <a:pt x="4662927" y="194060"/>
                    </a:lnTo>
                    <a:cubicBezTo>
                      <a:pt x="4640985" y="366283"/>
                      <a:pt x="4618804" y="534791"/>
                      <a:pt x="4609099" y="604938"/>
                    </a:cubicBezTo>
                    <a:lnTo>
                      <a:pt x="4598859" y="602669"/>
                    </a:lnTo>
                    <a:lnTo>
                      <a:pt x="4596951" y="603454"/>
                    </a:lnTo>
                    <a:cubicBezTo>
                      <a:pt x="4592415" y="566661"/>
                      <a:pt x="4584589" y="503919"/>
                      <a:pt x="4575119" y="427779"/>
                    </a:cubicBezTo>
                    <a:lnTo>
                      <a:pt x="4547006" y="200626"/>
                    </a:lnTo>
                    <a:lnTo>
                      <a:pt x="4525899" y="203407"/>
                    </a:lnTo>
                    <a:cubicBezTo>
                      <a:pt x="3813138" y="292437"/>
                      <a:pt x="2720890" y="379658"/>
                      <a:pt x="1934605" y="251384"/>
                    </a:cubicBezTo>
                    <a:lnTo>
                      <a:pt x="1467545" y="212704"/>
                    </a:lnTo>
                    <a:lnTo>
                      <a:pt x="1434430" y="559667"/>
                    </a:lnTo>
                    <a:lnTo>
                      <a:pt x="1412970" y="111436"/>
                    </a:lnTo>
                    <a:cubicBezTo>
                      <a:pt x="1363765" y="90656"/>
                      <a:pt x="1317873" y="68007"/>
                      <a:pt x="1275695" y="43365"/>
                    </a:cubicBezTo>
                    <a:cubicBezTo>
                      <a:pt x="780167" y="40855"/>
                      <a:pt x="520268" y="-8011"/>
                      <a:pt x="396444" y="1141"/>
                    </a:cubicBezTo>
                    <a:cubicBezTo>
                      <a:pt x="322149" y="6632"/>
                      <a:pt x="-48514" y="281086"/>
                      <a:pt x="24696" y="295854"/>
                    </a:cubicBezTo>
                    <a:cubicBezTo>
                      <a:pt x="369022" y="365305"/>
                      <a:pt x="29815" y="1964267"/>
                      <a:pt x="151804" y="5427889"/>
                    </a:cubicBezTo>
                    <a:lnTo>
                      <a:pt x="156159" y="5522480"/>
                    </a:lnTo>
                    <a:lnTo>
                      <a:pt x="143579" y="6029980"/>
                    </a:lnTo>
                    <a:cubicBezTo>
                      <a:pt x="108541" y="7768415"/>
                      <a:pt x="1876" y="8945525"/>
                      <a:pt x="25" y="985579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EEE8A3"/>
                  </a:gs>
                  <a:gs pos="97000">
                    <a:srgbClr val="D7CA7B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lvl="0" algn="ctr">
                  <a:defRPr/>
                </a:pPr>
                <a:r>
                  <a:rPr lang="hu-HU" sz="2800" dirty="0"/>
                  <a:t/>
                </a:r>
                <a:br>
                  <a:rPr lang="hu-HU" sz="2800" dirty="0"/>
                </a:br>
                <a:endParaRPr kumimoji="0" lang="hu-HU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ld English Text MT" panose="03040902040508030806" pitchFamily="66" charset="0"/>
                </a:endParaRPr>
              </a:p>
            </p:txBody>
          </p:sp>
          <p:sp>
            <p:nvSpPr>
              <p:cNvPr id="3" name="Téglalap 2"/>
              <p:cNvSpPr/>
              <p:nvPr/>
            </p:nvSpPr>
            <p:spPr>
              <a:xfrm>
                <a:off x="3980871" y="1513207"/>
                <a:ext cx="6362009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2400" i="1" dirty="0"/>
                  <a:t>	dj azért a te szolgádnak</a:t>
                </a:r>
                <a:br>
                  <a:rPr lang="hu-HU" sz="2400" i="1" dirty="0"/>
                </a:br>
                <a:r>
                  <a:rPr lang="hu-HU" sz="2400" i="1" dirty="0"/>
                  <a:t>engedelmes szívet, hogy tudja</a:t>
                </a:r>
                <a:br>
                  <a:rPr lang="hu-HU" sz="2400" i="1" dirty="0"/>
                </a:br>
                <a:r>
                  <a:rPr lang="hu-HU" sz="2400" i="1" dirty="0"/>
                  <a:t>kormányozni népedet,</a:t>
                </a:r>
                <a:br>
                  <a:rPr lang="hu-HU" sz="2400" i="1" dirty="0"/>
                </a:br>
                <a:r>
                  <a:rPr lang="hu-HU" sz="2400" i="1" dirty="0"/>
                  <a:t>különbséget téve</a:t>
                </a:r>
                <a:br>
                  <a:rPr lang="hu-HU" sz="2400" i="1" dirty="0"/>
                </a:br>
                <a:r>
                  <a:rPr lang="hu-HU" sz="2400" i="1" dirty="0"/>
                  <a:t>a jó és a rossz között!</a:t>
                </a:r>
                <a:br>
                  <a:rPr lang="hu-HU" sz="2400" i="1" dirty="0"/>
                </a:br>
                <a:r>
                  <a:rPr lang="hu-HU" sz="2400" i="1" dirty="0"/>
                  <a:t>		1Királyok 3,9</a:t>
                </a:r>
                <a:r>
                  <a:rPr lang="hu-HU" sz="2400" dirty="0"/>
                  <a:t> </a:t>
                </a:r>
              </a:p>
            </p:txBody>
          </p:sp>
        </p:grpSp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3"/>
            <a:srcRect l="24472" t="19778" r="27802" b="37678"/>
            <a:stretch/>
          </p:blipFill>
          <p:spPr>
            <a:xfrm>
              <a:off x="4443151" y="1368986"/>
              <a:ext cx="973817" cy="928523"/>
            </a:xfrm>
            <a:prstGeom prst="rect">
              <a:avLst/>
            </a:prstGeom>
          </p:spPr>
        </p:pic>
      </p:grpSp>
      <p:sp>
        <p:nvSpPr>
          <p:cNvPr id="7" name="Szövegdoboz 6"/>
          <p:cNvSpPr txBox="1"/>
          <p:nvPr/>
        </p:nvSpPr>
        <p:spPr>
          <a:xfrm>
            <a:off x="1057102" y="640291"/>
            <a:ext cx="10562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Olvasd el egy bibliai király kérését! Ezt a kérést István király is elmondhatta.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b="5635"/>
          <a:stretch/>
        </p:blipFill>
        <p:spPr>
          <a:xfrm flipH="1">
            <a:off x="-169018" y="3048738"/>
            <a:ext cx="3509707" cy="2776933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0" y="5643858"/>
            <a:ext cx="12192000" cy="1214142"/>
          </a:xfrm>
          <a:prstGeom prst="rect">
            <a:avLst/>
          </a:prstGeom>
          <a:solidFill>
            <a:srgbClr val="FDFDBF"/>
          </a:solidFill>
        </p:spPr>
        <p:txBody>
          <a:bodyPr wrap="square" lIns="144000" tIns="144000" rIns="144000" bIns="144000">
            <a:spAutoFit/>
          </a:bodyPr>
          <a:lstStyle/>
          <a:p>
            <a:pPr algn="ctr"/>
            <a:r>
              <a:rPr lang="hu-HU" sz="2000" dirty="0">
                <a:solidFill>
                  <a:srgbClr val="242021"/>
                </a:solidFill>
                <a:latin typeface="GillSansMT"/>
              </a:rPr>
              <a:t>István odaszánta magát és népét a keresztyén hitnek. Azt is megértette, hogy a hívő ember életében jelen kell lennie Isten akaratának. Ezért új törvényeket hozott. Hite ezekben a törvényekben, illetve az ország vezetésében is megjelent.</a:t>
            </a:r>
            <a:r>
              <a:rPr lang="hu-HU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860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47E88"/>
            </a:gs>
            <a:gs pos="0">
              <a:srgbClr val="5F9FA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Csoportba foglalás 12"/>
          <p:cNvGrpSpPr/>
          <p:nvPr/>
        </p:nvGrpSpPr>
        <p:grpSpPr>
          <a:xfrm>
            <a:off x="289097" y="1624111"/>
            <a:ext cx="2401457" cy="1182253"/>
            <a:chOff x="997527" y="840510"/>
            <a:chExt cx="2180045" cy="1182253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3"/>
            <a:srcRect l="6429" t="19287" r="61390" b="30474"/>
            <a:stretch/>
          </p:blipFill>
          <p:spPr>
            <a:xfrm flipH="1">
              <a:off x="997527" y="840510"/>
              <a:ext cx="1644073" cy="1182253"/>
            </a:xfrm>
            <a:prstGeom prst="rect">
              <a:avLst/>
            </a:prstGeom>
          </p:spPr>
        </p:pic>
        <p:sp>
          <p:nvSpPr>
            <p:cNvPr id="12" name="Szövegdoboz 11"/>
            <p:cNvSpPr txBox="1"/>
            <p:nvPr/>
          </p:nvSpPr>
          <p:spPr>
            <a:xfrm>
              <a:off x="2272146" y="1246908"/>
              <a:ext cx="9054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 err="1" smtClean="0"/>
                <a:t>áték</a:t>
              </a:r>
              <a:endParaRPr lang="hu-HU" sz="3200" dirty="0"/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3144982" y="253080"/>
            <a:ext cx="7816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Előkészület:</a:t>
            </a:r>
          </a:p>
          <a:p>
            <a:r>
              <a:rPr lang="hu-HU" dirty="0" smtClean="0"/>
              <a:t>Tegyetek a terem közepére egy széket! Ez a keresztyén király trónja.</a:t>
            </a:r>
          </a:p>
          <a:p>
            <a:r>
              <a:rPr lang="hu-HU" dirty="0" smtClean="0"/>
              <a:t>Egy önként jelentkező helyet foglalhat rajta. </a:t>
            </a:r>
          </a:p>
          <a:p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993415" y="3438976"/>
            <a:ext cx="8000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3. Újabb önkéntes jelentkezhet. </a:t>
            </a:r>
            <a:r>
              <a:rPr lang="hu-HU" dirty="0" smtClean="0">
                <a:solidFill>
                  <a:schemeClr val="bg1"/>
                </a:solidFill>
              </a:rPr>
              <a:t>Kedves önkéntes! Most te vagy a király. Hozz két törvényt, amelyek a gyermekek hitre nevelésére vonatkoznak.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4. Hirdesd ki a törvényeket!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144982" y="4525380"/>
            <a:ext cx="7065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5.  Végül egy harmadik önkéntesre is szükség van.  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Kedves önkéntes! Most te vagy a király. Hozz egy törvényt a keresztyénséggel kapcsolatban. A törvény bármire vonatkozhat!</a:t>
            </a:r>
          </a:p>
          <a:p>
            <a:r>
              <a:rPr lang="hu-HU" dirty="0" smtClean="0">
                <a:solidFill>
                  <a:schemeClr val="bg1"/>
                </a:solidFill>
              </a:rPr>
              <a:t>6. Hirdesd ki a törvényt!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0" y="6041312"/>
            <a:ext cx="12191999" cy="818358"/>
          </a:xfrm>
          <a:prstGeom prst="rect">
            <a:avLst/>
          </a:prstGeom>
          <a:solidFill>
            <a:srgbClr val="FDFDBF"/>
          </a:solidFill>
        </p:spPr>
        <p:txBody>
          <a:bodyPr wrap="square" rtlCol="0">
            <a:noAutofit/>
          </a:bodyPr>
          <a:lstStyle/>
          <a:p>
            <a:pPr algn="ctr"/>
            <a:r>
              <a:rPr lang="hu-HU" sz="2400" dirty="0" smtClean="0"/>
              <a:t>István király is hozott sok törvényt a keresztyénséggel kapcsolatban. </a:t>
            </a:r>
          </a:p>
          <a:p>
            <a:pPr algn="ctr"/>
            <a:r>
              <a:rPr lang="hu-HU" sz="2400" dirty="0" smtClean="0"/>
              <a:t>Vajon ti is gondoltatok arra, amire ő? 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150135" y="1028320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50135" y="82261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50135" y="1974379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50135" y="2920438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50135" y="3866497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50135" y="4812555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1426232" y="1028320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1426232" y="82261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1426232" y="1974379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1426232" y="2920438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11426232" y="3866497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11426232" y="4812555"/>
            <a:ext cx="16865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600" dirty="0" smtClean="0">
                <a:solidFill>
                  <a:schemeClr val="bg1"/>
                </a:solidFill>
                <a:latin typeface="Bodoni MT" panose="02070603080606020203" pitchFamily="18" charset="0"/>
              </a:rPr>
              <a:t>§</a:t>
            </a:r>
            <a:endParaRPr lang="hu-HU" sz="6600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31" name="Téglalap 30"/>
          <p:cNvSpPr/>
          <p:nvPr/>
        </p:nvSpPr>
        <p:spPr>
          <a:xfrm>
            <a:off x="3144982" y="1307233"/>
            <a:ext cx="76802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Játék:</a:t>
            </a:r>
          </a:p>
          <a:p>
            <a:pPr marL="342900" indent="-342900">
              <a:buAutoNum type="arabicPeriod"/>
            </a:pPr>
            <a:r>
              <a:rPr lang="hu-HU" dirty="0" smtClean="0">
                <a:solidFill>
                  <a:schemeClr val="bg1"/>
                </a:solidFill>
              </a:rPr>
              <a:t>Kedves önként jelentkező! Képzeld </a:t>
            </a:r>
            <a:r>
              <a:rPr lang="hu-HU" dirty="0">
                <a:solidFill>
                  <a:schemeClr val="bg1"/>
                </a:solidFill>
              </a:rPr>
              <a:t>el, hogy te vagy az ország első keresztyén </a:t>
            </a:r>
            <a:r>
              <a:rPr lang="hu-HU" dirty="0" smtClean="0">
                <a:solidFill>
                  <a:schemeClr val="bg1"/>
                </a:solidFill>
              </a:rPr>
              <a:t>királya! </a:t>
            </a:r>
            <a:r>
              <a:rPr lang="hu-HU" dirty="0">
                <a:solidFill>
                  <a:schemeClr val="bg1"/>
                </a:solidFill>
              </a:rPr>
              <a:t>Az országod népe nem ismeri a keresztyénséget, a Bibliát, nem hallottak Jézusról. </a:t>
            </a:r>
            <a:r>
              <a:rPr lang="hu-HU" dirty="0" smtClean="0">
                <a:solidFill>
                  <a:schemeClr val="bg1"/>
                </a:solidFill>
              </a:rPr>
              <a:t>Íme, itt </a:t>
            </a:r>
            <a:r>
              <a:rPr lang="hu-HU" dirty="0">
                <a:solidFill>
                  <a:schemeClr val="bg1"/>
                </a:solidFill>
              </a:rPr>
              <a:t>az első alkalom, hogy a   keresztyénséggel kapcsolatban törvényt </a:t>
            </a:r>
            <a:r>
              <a:rPr lang="hu-HU" dirty="0" smtClean="0">
                <a:solidFill>
                  <a:schemeClr val="bg1"/>
                </a:solidFill>
              </a:rPr>
              <a:t>alkothatsz. </a:t>
            </a:r>
            <a:r>
              <a:rPr lang="hu-HU" dirty="0">
                <a:solidFill>
                  <a:schemeClr val="bg1"/>
                </a:solidFill>
              </a:rPr>
              <a:t>Milyen törvényt </a:t>
            </a:r>
            <a:r>
              <a:rPr lang="hu-HU" dirty="0" smtClean="0">
                <a:solidFill>
                  <a:schemeClr val="bg1"/>
                </a:solidFill>
              </a:rPr>
              <a:t>hozol? Találj ki 3 törvényt!</a:t>
            </a:r>
            <a:endParaRPr lang="hu-HU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hu-HU" dirty="0">
                <a:solidFill>
                  <a:schemeClr val="bg1"/>
                </a:solidFill>
              </a:rPr>
              <a:t>Hirdesd ki a népednek az új törvényeket</a:t>
            </a:r>
            <a:r>
              <a:rPr lang="hu-HU" dirty="0" smtClean="0">
                <a:solidFill>
                  <a:schemeClr val="bg1"/>
                </a:solidFill>
              </a:rPr>
              <a:t>!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03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035831" y="-2275840"/>
            <a:ext cx="6120338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rgbClr val="EEE8A3"/>
              </a:gs>
              <a:gs pos="97000">
                <a:srgbClr val="D7CA7B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sp>
        <p:nvSpPr>
          <p:cNvPr id="2" name="10"/>
          <p:cNvSpPr/>
          <p:nvPr/>
        </p:nvSpPr>
        <p:spPr>
          <a:xfrm>
            <a:off x="4407354" y="705160"/>
            <a:ext cx="6166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latin typeface="Candara" panose="020E0502030303020204" pitchFamily="34" charset="0"/>
                <a:ea typeface="Gadugi" panose="020B0502040204020203" pitchFamily="34" charset="0"/>
              </a:rPr>
              <a:t>„Minden tíz falu templomot építsen!”</a:t>
            </a:r>
            <a:endParaRPr lang="hu-HU" sz="4000" dirty="0">
              <a:latin typeface="Candara" panose="020E0502030303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509751" y="2925865"/>
            <a:ext cx="5962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latin typeface="Candara" panose="020E0502030303020204" pitchFamily="34" charset="0"/>
                <a:ea typeface="Gadugi" panose="020B0502040204020203" pitchFamily="34" charset="0"/>
              </a:rPr>
              <a:t>„…vasárnaponként … minden ember, nagyja és apraja, férfia s asszonya, mind templomba menjen, kivéve azokat, </a:t>
            </a:r>
            <a:r>
              <a:rPr lang="hu-HU" sz="2400" dirty="0" smtClean="0">
                <a:latin typeface="Candara" panose="020E0502030303020204" pitchFamily="34" charset="0"/>
                <a:ea typeface="Gadugi" panose="020B0502040204020203" pitchFamily="34" charset="0"/>
              </a:rPr>
              <a:t>akik </a:t>
            </a:r>
            <a:r>
              <a:rPr lang="hu-HU" sz="2400" dirty="0">
                <a:latin typeface="Candara" panose="020E0502030303020204" pitchFamily="34" charset="0"/>
                <a:ea typeface="Gadugi" panose="020B0502040204020203" pitchFamily="34" charset="0"/>
              </a:rPr>
              <a:t>a </a:t>
            </a:r>
            <a:r>
              <a:rPr lang="hu-HU" sz="2400" dirty="0" err="1">
                <a:latin typeface="Candara" panose="020E0502030303020204" pitchFamily="34" charset="0"/>
                <a:ea typeface="Gadugi" panose="020B0502040204020203" pitchFamily="34" charset="0"/>
              </a:rPr>
              <a:t>tűzhelyet</a:t>
            </a:r>
            <a:r>
              <a:rPr lang="hu-HU" sz="2400" dirty="0">
                <a:latin typeface="Candara" panose="020E0502030303020204" pitchFamily="34" charset="0"/>
                <a:ea typeface="Gadugi" panose="020B0502040204020203" pitchFamily="34" charset="0"/>
              </a:rPr>
              <a:t> őrzik.”</a:t>
            </a:r>
            <a:endParaRPr lang="hu-HU" sz="3600" dirty="0">
              <a:latin typeface="Candara" panose="020E0502030303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02090" y="3536539"/>
            <a:ext cx="2807954" cy="1793344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hu-HU" sz="2000" dirty="0"/>
              <a:t>Olvass el két részletet </a:t>
            </a:r>
            <a:r>
              <a:rPr lang="hu-HU" sz="2000" b="1" dirty="0"/>
              <a:t>Szent István Király </a:t>
            </a:r>
            <a:r>
              <a:rPr lang="hu-HU" sz="2000" b="1" dirty="0" err="1"/>
              <a:t>Dekrétomainak</a:t>
            </a:r>
            <a:r>
              <a:rPr lang="hu-HU" sz="2000" b="1" dirty="0"/>
              <a:t> </a:t>
            </a:r>
          </a:p>
          <a:p>
            <a:pPr algn="ctr"/>
            <a:r>
              <a:rPr lang="hu-HU" sz="2000" b="1" dirty="0"/>
              <a:t>Második Könyvéből!</a:t>
            </a:r>
          </a:p>
          <a:p>
            <a:pPr algn="ctr"/>
            <a:r>
              <a:rPr lang="hu-HU" sz="2000" dirty="0"/>
              <a:t>Kattints!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128962" y="5149307"/>
            <a:ext cx="2250181" cy="833663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hu-HU" sz="2000" b="1" dirty="0" err="1"/>
              <a:t>Dekrétom</a:t>
            </a:r>
            <a:r>
              <a:rPr lang="hu-HU" sz="2000" b="1" dirty="0"/>
              <a:t>: törvény régiesen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3710044" y="1072379"/>
            <a:ext cx="129724" cy="4748476"/>
          </a:xfrm>
          <a:prstGeom prst="roundRect">
            <a:avLst>
              <a:gd name="adj" fmla="val 50000"/>
            </a:avLst>
          </a:prstGeom>
          <a:solidFill>
            <a:srgbClr val="E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emplom"/>
          <p:cNvSpPr/>
          <p:nvPr/>
        </p:nvSpPr>
        <p:spPr>
          <a:xfrm>
            <a:off x="4509751" y="4656124"/>
            <a:ext cx="5962160" cy="1347518"/>
          </a:xfrm>
          <a:prstGeom prst="roundRect">
            <a:avLst/>
          </a:prstGeom>
          <a:solidFill>
            <a:srgbClr val="E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just"/>
            <a:r>
              <a:rPr lang="hu-HU" dirty="0">
                <a:solidFill>
                  <a:schemeClr val="tx1"/>
                </a:solidFill>
              </a:rPr>
              <a:t>Képzeld el, hogy István idejében élsz. Néhány hónapja vasárnap templomba jársz a törvény kihirdetése óta. Meséld el, hogy mi változott azóta az életedben!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4509751" y="1388979"/>
            <a:ext cx="5962160" cy="1376287"/>
          </a:xfrm>
          <a:prstGeom prst="roundRect">
            <a:avLst/>
          </a:prstGeom>
          <a:solidFill>
            <a:srgbClr val="EFE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t" anchorCtr="0"/>
          <a:lstStyle/>
          <a:p>
            <a:pPr algn="just"/>
            <a:r>
              <a:rPr lang="hu-HU" dirty="0">
                <a:solidFill>
                  <a:schemeClr val="tx1"/>
                </a:solidFill>
              </a:rPr>
              <a:t>Képzeld el, hogy te vagy István király! </a:t>
            </a:r>
          </a:p>
          <a:p>
            <a:pPr algn="just"/>
            <a:r>
              <a:rPr lang="hu-HU" dirty="0">
                <a:solidFill>
                  <a:schemeClr val="tx1"/>
                </a:solidFill>
              </a:rPr>
              <a:t>Magyarázd el egy szomszédos királynak, hogy miért hoztad azt a törvényt, hogy minden 10 faluban építsenek templomot!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02089" y="764359"/>
            <a:ext cx="2727801" cy="2680322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spAutoFit/>
          </a:bodyPr>
          <a:lstStyle/>
          <a:p>
            <a:pPr algn="ctr"/>
            <a:r>
              <a:rPr lang="hu-HU" sz="2000" dirty="0"/>
              <a:t>Válaszd ki az egyik </a:t>
            </a:r>
            <a:r>
              <a:rPr lang="hu-HU" sz="2000" dirty="0" err="1"/>
              <a:t>dekrétomot</a:t>
            </a:r>
            <a:r>
              <a:rPr lang="hu-HU" sz="2000" dirty="0"/>
              <a:t>! </a:t>
            </a:r>
          </a:p>
          <a:p>
            <a:pPr algn="ctr"/>
            <a:r>
              <a:rPr lang="hu-HU" sz="2000" dirty="0"/>
              <a:t>Kattints rá!</a:t>
            </a:r>
          </a:p>
          <a:p>
            <a:pPr algn="ctr"/>
            <a:r>
              <a:rPr lang="hu-HU" sz="2000" dirty="0"/>
              <a:t>Írj le 2 mondatot válaszként! Utána beszéld meg a padtársaddal a válaszodat!</a:t>
            </a:r>
          </a:p>
        </p:txBody>
      </p:sp>
    </p:spTree>
    <p:extLst>
      <p:ext uri="{BB962C8B-B14F-4D97-AF65-F5344CB8AC3E}">
        <p14:creationId xmlns:p14="http://schemas.microsoft.com/office/powerpoint/2010/main" val="38017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9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0CCD9"/>
            </a:gs>
            <a:gs pos="100000">
              <a:srgbClr val="5F9FA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1041378"/>
            <a:ext cx="12192000" cy="1583474"/>
          </a:xfrm>
          <a:prstGeom prst="rect">
            <a:avLst/>
          </a:prstGeom>
          <a:solidFill>
            <a:srgbClr val="FDFDBF"/>
          </a:solidFill>
        </p:spPr>
        <p:txBody>
          <a:bodyPr wrap="square" lIns="144000" tIns="144000" rIns="144000" bIns="144000">
            <a:spAutoFit/>
          </a:bodyPr>
          <a:lstStyle/>
          <a:p>
            <a:pPr algn="ctr"/>
            <a:r>
              <a:rPr lang="hu-HU" sz="2800" dirty="0">
                <a:solidFill>
                  <a:srgbClr val="242021"/>
                </a:solidFill>
              </a:rPr>
              <a:t>                      Sok évvel ezelőtt készült egy rockopera István életéhez.</a:t>
            </a:r>
          </a:p>
          <a:p>
            <a:pPr algn="ctr"/>
            <a:r>
              <a:rPr lang="hu-HU" sz="2800" dirty="0">
                <a:solidFill>
                  <a:srgbClr val="242021"/>
                </a:solidFill>
              </a:rPr>
              <a:t>		Hallgasd meg a „Felkelt a napunk” című éneket!</a:t>
            </a:r>
          </a:p>
          <a:p>
            <a:pPr algn="ctr"/>
            <a:r>
              <a:rPr lang="hu-HU" sz="2800" dirty="0">
                <a:solidFill>
                  <a:srgbClr val="242021"/>
                </a:solidFill>
                <a:hlinkClick r:id="rId3"/>
              </a:rPr>
              <a:t>Kattints ide!</a:t>
            </a:r>
            <a:endParaRPr lang="hu-HU" sz="2800" dirty="0">
              <a:solidFill>
                <a:srgbClr val="242021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33" y="823352"/>
            <a:ext cx="2270937" cy="2019526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2462670" y="3180695"/>
            <a:ext cx="8168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>
                <a:latin typeface="+mj-lt"/>
              </a:rPr>
              <a:t>Az ének szövege:</a:t>
            </a:r>
          </a:p>
          <a:p>
            <a:endParaRPr lang="hu-HU" sz="3200" dirty="0">
              <a:latin typeface="+mj-lt"/>
            </a:endParaRPr>
          </a:p>
          <a:p>
            <a:r>
              <a:rPr lang="hu-HU" sz="3200" dirty="0">
                <a:solidFill>
                  <a:schemeClr val="bg1"/>
                </a:solidFill>
                <a:latin typeface="+mj-lt"/>
              </a:rPr>
              <a:t>Felkelt a napunk, István a mi urunk.</a:t>
            </a:r>
            <a:endParaRPr lang="hu-HU" sz="4800" dirty="0">
              <a:solidFill>
                <a:schemeClr val="bg1"/>
              </a:solidFill>
              <a:latin typeface="+mj-lt"/>
            </a:endParaRPr>
          </a:p>
          <a:p>
            <a:r>
              <a:rPr lang="hu-HU" sz="3200" dirty="0">
                <a:solidFill>
                  <a:schemeClr val="bg1"/>
                </a:solidFill>
                <a:latin typeface="+mj-lt"/>
              </a:rPr>
              <a:t>Árad a kegyelem fénye ránk.</a:t>
            </a:r>
            <a:br>
              <a:rPr lang="hu-HU" sz="3200" dirty="0">
                <a:solidFill>
                  <a:schemeClr val="bg1"/>
                </a:solidFill>
                <a:latin typeface="+mj-lt"/>
              </a:rPr>
            </a:br>
            <a:r>
              <a:rPr lang="hu-HU" sz="3200" dirty="0">
                <a:solidFill>
                  <a:schemeClr val="bg1"/>
                </a:solidFill>
                <a:latin typeface="+mj-lt"/>
              </a:rPr>
              <a:t>Hálás a szívünk, zengjen az örömünk,</a:t>
            </a:r>
            <a:br>
              <a:rPr lang="hu-HU" sz="3200" dirty="0">
                <a:solidFill>
                  <a:schemeClr val="bg1"/>
                </a:solidFill>
                <a:latin typeface="+mj-lt"/>
              </a:rPr>
            </a:br>
            <a:r>
              <a:rPr lang="hu-HU" sz="3200" dirty="0">
                <a:solidFill>
                  <a:schemeClr val="bg1"/>
                </a:solidFill>
                <a:latin typeface="+mj-lt"/>
              </a:rPr>
              <a:t>Szép Magyarország, édes hazánk!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2988" y="5543683"/>
            <a:ext cx="1369012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EE8A3"/>
            </a:gs>
            <a:gs pos="97000">
              <a:srgbClr val="D7CA7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95;p22">
            <a:extLst>
              <a:ext uri="{FF2B5EF4-FFF2-40B4-BE49-F238E27FC236}">
                <a16:creationId xmlns:a16="http://schemas.microsoft.com/office/drawing/2014/main" id="{10AB72B7-C6F2-445E-B7BD-DC421115DE3C}"/>
              </a:ext>
            </a:extLst>
          </p:cNvPr>
          <p:cNvSpPr txBox="1">
            <a:spLocks/>
          </p:cNvSpPr>
          <p:nvPr/>
        </p:nvSpPr>
        <p:spPr>
          <a:xfrm>
            <a:off x="372862" y="30400"/>
            <a:ext cx="6790660" cy="88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hu-HU" sz="3733" b="1" kern="0" dirty="0">
                <a:solidFill>
                  <a:schemeClr val="tx1"/>
                </a:solidFill>
              </a:rPr>
              <a:t>Zárjuk az órát imádsággal!</a:t>
            </a:r>
          </a:p>
        </p:txBody>
      </p:sp>
      <p:sp>
        <p:nvSpPr>
          <p:cNvPr id="4" name="Google Shape;1596;p22">
            <a:extLst>
              <a:ext uri="{FF2B5EF4-FFF2-40B4-BE49-F238E27FC236}">
                <a16:creationId xmlns:a16="http://schemas.microsoft.com/office/drawing/2014/main" id="{EF70D01C-D31E-4367-B38F-501A9A1E3331}"/>
              </a:ext>
            </a:extLst>
          </p:cNvPr>
          <p:cNvSpPr txBox="1">
            <a:spLocks/>
          </p:cNvSpPr>
          <p:nvPr/>
        </p:nvSpPr>
        <p:spPr>
          <a:xfrm>
            <a:off x="3768192" y="1573931"/>
            <a:ext cx="8000999" cy="4746819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buClrTx/>
              <a:defRPr/>
            </a:pPr>
            <a:r>
              <a:rPr lang="hu-HU" sz="2667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667" dirty="0">
                <a:solidFill>
                  <a:schemeClr val="tx1"/>
                </a:solidFill>
                <a:ea typeface="+mn-ea"/>
              </a:rPr>
              <a:t>Mi Atyánk, aki a mennyekben vagy.</a:t>
            </a:r>
          </a:p>
          <a:p>
            <a:pPr algn="ctr" defTabSz="1219170">
              <a:buClrTx/>
              <a:defRPr/>
            </a:pPr>
            <a:r>
              <a:rPr lang="hu-HU" sz="2667" dirty="0">
                <a:solidFill>
                  <a:schemeClr val="tx1"/>
                </a:solidFill>
                <a:ea typeface="+mn-ea"/>
              </a:rPr>
              <a:t>Szenteltessék meg a te neved, jöjjön el a te országod, legyen meg a te akaratod, amint a mennyben úgy, a földön is. </a:t>
            </a:r>
          </a:p>
          <a:p>
            <a:pPr algn="ctr" defTabSz="1219170">
              <a:buClrTx/>
              <a:defRPr/>
            </a:pPr>
            <a:r>
              <a:rPr lang="hu-HU" sz="2667" dirty="0">
                <a:solidFill>
                  <a:schemeClr val="tx1"/>
                </a:solidFill>
                <a:ea typeface="+mn-ea"/>
              </a:rPr>
              <a:t>Mindennapi kenyerünket add meg nekünk ma, </a:t>
            </a:r>
          </a:p>
          <a:p>
            <a:pPr algn="ctr" defTabSz="1219170">
              <a:buClrTx/>
              <a:defRPr/>
            </a:pPr>
            <a:r>
              <a:rPr lang="hu-HU" sz="2667" dirty="0">
                <a:solidFill>
                  <a:schemeClr val="tx1"/>
                </a:solidFill>
                <a:ea typeface="+mn-ea"/>
              </a:rPr>
              <a:t>és bocsásd meg vétkeinket, miképpen mi is megbocsátunk  az ellenünk vétkezőknek.  </a:t>
            </a:r>
          </a:p>
          <a:p>
            <a:pPr algn="ctr" defTabSz="1219170">
              <a:buClrTx/>
              <a:defRPr/>
            </a:pPr>
            <a:r>
              <a:rPr lang="hu-HU" sz="2667" dirty="0">
                <a:solidFill>
                  <a:schemeClr val="tx1"/>
                </a:solidFill>
                <a:ea typeface="+mn-ea"/>
              </a:rPr>
              <a:t>És ne vigy minket kísértésbe, de szabadíts meg a gonosztól,  Mert Tiéd az ország, a hatalom, és a dicsőség</a:t>
            </a:r>
            <a:r>
              <a:rPr lang="hu-HU" sz="2667" kern="0" dirty="0">
                <a:solidFill>
                  <a:schemeClr val="tx1"/>
                </a:solidFill>
              </a:rPr>
              <a:t> </a:t>
            </a:r>
            <a:r>
              <a:rPr lang="hu-HU" sz="2667" dirty="0">
                <a:solidFill>
                  <a:schemeClr val="tx1"/>
                </a:solidFill>
                <a:ea typeface="+mn-ea"/>
              </a:rPr>
              <a:t> mindörökké. </a:t>
            </a:r>
          </a:p>
          <a:p>
            <a:pPr algn="ctr" defTabSz="1219170">
              <a:buClrTx/>
              <a:defRPr/>
            </a:pPr>
            <a:r>
              <a:rPr lang="hu-HU" sz="2667" dirty="0">
                <a:solidFill>
                  <a:schemeClr val="tx1"/>
                </a:solidFill>
                <a:ea typeface="+mn-ea"/>
              </a:rPr>
              <a:t>				Ámen.</a:t>
            </a:r>
            <a:r>
              <a:rPr lang="hu-HU" sz="2667" kern="0" dirty="0">
                <a:solidFill>
                  <a:schemeClr val="tx1"/>
                </a:solidFill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249A999-7B53-4C10-92DB-DAAF23EF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565"/>
            <a:ext cx="1854916" cy="1824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61102" y="6041130"/>
            <a:ext cx="6085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8. ,11., és 15. dia képeinek forrásai:</a:t>
            </a:r>
          </a:p>
          <a:p>
            <a:r>
              <a:rPr lang="hu-HU" dirty="0"/>
              <a:t>A képek a hivatkozott videókból valók.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7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327;p41"/>
          <p:cNvSpPr txBox="1"/>
          <p:nvPr/>
        </p:nvSpPr>
        <p:spPr>
          <a:xfrm>
            <a:off x="1676048" y="636460"/>
            <a:ext cx="9242400" cy="649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ontserrat"/>
                <a:cs typeface="Montserrat"/>
                <a:sym typeface="Montserrat"/>
              </a:rPr>
              <a:t>Kedves Hittanos!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2330;p41"/>
          <p:cNvSpPr txBox="1"/>
          <p:nvPr/>
        </p:nvSpPr>
        <p:spPr>
          <a:xfrm>
            <a:off x="6191310" y="3302354"/>
            <a:ext cx="2904114" cy="298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Arial"/>
              </a:rPr>
              <a:t>Kérlek, hogy olvasd el a diákon szereplő információkat és kövesd az utasításokat!</a:t>
            </a:r>
          </a:p>
        </p:txBody>
      </p:sp>
      <p:sp>
        <p:nvSpPr>
          <p:cNvPr id="11" name="Google Shape;2333;p41"/>
          <p:cNvSpPr txBox="1"/>
          <p:nvPr/>
        </p:nvSpPr>
        <p:spPr>
          <a:xfrm>
            <a:off x="3382665" y="3302354"/>
            <a:ext cx="2474584" cy="114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ontserrat"/>
                <a:cs typeface="Montserrat"/>
                <a:sym typeface="Montserrat"/>
              </a:rPr>
              <a:t>A lelkes hozzáállásod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2336;p41"/>
          <p:cNvSpPr txBox="1"/>
          <p:nvPr/>
        </p:nvSpPr>
        <p:spPr>
          <a:xfrm>
            <a:off x="9429486" y="3302354"/>
            <a:ext cx="2474584" cy="1141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  <a:sym typeface="Arial"/>
              </a:rPr>
              <a:t>Állítsd be a diavetítést és indítsd el a ppt-t!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048602" y="1825889"/>
            <a:ext cx="6497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hu-HU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A mai órán szükséged lesz a következőkre:</a:t>
            </a:r>
          </a:p>
        </p:txBody>
      </p:sp>
      <p:sp>
        <p:nvSpPr>
          <p:cNvPr id="14" name="Google Shape;2339;p41"/>
          <p:cNvSpPr txBox="1"/>
          <p:nvPr/>
        </p:nvSpPr>
        <p:spPr>
          <a:xfrm>
            <a:off x="592731" y="3174338"/>
            <a:ext cx="2907791" cy="15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Internetkapcsolat,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Hangszóró vagy fülhallgató,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Íróeszköz és füzet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Lefelé nyíl 14"/>
          <p:cNvSpPr/>
          <p:nvPr/>
        </p:nvSpPr>
        <p:spPr>
          <a:xfrm>
            <a:off x="1676048" y="2407734"/>
            <a:ext cx="265395" cy="646425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Lefelé nyíl 15"/>
          <p:cNvSpPr/>
          <p:nvPr/>
        </p:nvSpPr>
        <p:spPr>
          <a:xfrm>
            <a:off x="4487259" y="2437641"/>
            <a:ext cx="265395" cy="646425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Lefelé nyíl 16"/>
          <p:cNvSpPr/>
          <p:nvPr/>
        </p:nvSpPr>
        <p:spPr>
          <a:xfrm>
            <a:off x="7510669" y="2437641"/>
            <a:ext cx="265395" cy="646425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Lefelé nyíl 17"/>
          <p:cNvSpPr/>
          <p:nvPr/>
        </p:nvSpPr>
        <p:spPr>
          <a:xfrm>
            <a:off x="10534079" y="2437641"/>
            <a:ext cx="265395" cy="646425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025671" y="-2254837"/>
            <a:ext cx="6120338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rgbClr val="DABE4F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dist="203200" dir="2700000" algn="tl" rotWithShape="0">
              <a:prstClr val="black">
                <a:alpha val="2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705663">
            <a:off x="9219495" y="4070408"/>
            <a:ext cx="3302214" cy="3297831"/>
          </a:xfrm>
          <a:custGeom>
            <a:avLst/>
            <a:gdLst>
              <a:gd name="connsiteX0" fmla="*/ 9187468 w 9187468"/>
              <a:gd name="connsiteY0" fmla="*/ 0 h 9175275"/>
              <a:gd name="connsiteX1" fmla="*/ 9187468 w 9187468"/>
              <a:gd name="connsiteY1" fmla="*/ 9175275 h 9175275"/>
              <a:gd name="connsiteX2" fmla="*/ 6121386 w 9187468"/>
              <a:gd name="connsiteY2" fmla="*/ 9175275 h 9175275"/>
              <a:gd name="connsiteX3" fmla="*/ 0 w 9187468"/>
              <a:gd name="connsiteY3" fmla="*/ 5413454 h 9175275"/>
              <a:gd name="connsiteX4" fmla="*/ 0 w 9187468"/>
              <a:gd name="connsiteY4" fmla="*/ 0 h 917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7468" h="9175275">
                <a:moveTo>
                  <a:pt x="9187468" y="0"/>
                </a:moveTo>
                <a:lnTo>
                  <a:pt x="9187468" y="9175275"/>
                </a:lnTo>
                <a:lnTo>
                  <a:pt x="6121386" y="9175275"/>
                </a:lnTo>
                <a:lnTo>
                  <a:pt x="0" y="541345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Google Shape;1596;p22">
            <a:extLst>
              <a:ext uri="{FF2B5EF4-FFF2-40B4-BE49-F238E27FC236}">
                <a16:creationId xmlns:a16="http://schemas.microsoft.com/office/drawing/2014/main" id="{2EEBCAD9-4F70-4AD1-A3A7-D8EC6A4283D4}"/>
              </a:ext>
            </a:extLst>
          </p:cNvPr>
          <p:cNvSpPr txBox="1">
            <a:spLocks/>
          </p:cNvSpPr>
          <p:nvPr/>
        </p:nvSpPr>
        <p:spPr>
          <a:xfrm>
            <a:off x="1641195" y="2535204"/>
            <a:ext cx="6790659" cy="3366770"/>
          </a:xfrm>
          <a:prstGeom prst="roundRect">
            <a:avLst/>
          </a:prstGeom>
          <a:solidFill>
            <a:srgbClr val="FAF082"/>
          </a:solidFill>
          <a:effectLst>
            <a:outerShdw blurRad="50800" dist="38100" sx="103000" sy="103000" algn="l" rotWithShape="0">
              <a:srgbClr val="DABE4F"/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„Jó Atyánk, Istenünk, Te taníts bennünket! Jézus Krisztus útján vezesd a lelkünket! Szentlelked ereje növelje hitünket! Ámen.”</a:t>
            </a:r>
          </a:p>
        </p:txBody>
      </p:sp>
      <p:sp>
        <p:nvSpPr>
          <p:cNvPr id="7" name="Google Shape;1595;p22">
            <a:extLst>
              <a:ext uri="{FF2B5EF4-FFF2-40B4-BE49-F238E27FC236}">
                <a16:creationId xmlns:a16="http://schemas.microsoft.com/office/drawing/2014/main" id="{10AB72B7-C6F2-445E-B7BD-DC421115DE3C}"/>
              </a:ext>
            </a:extLst>
          </p:cNvPr>
          <p:cNvSpPr txBox="1">
            <a:spLocks/>
          </p:cNvSpPr>
          <p:nvPr/>
        </p:nvSpPr>
        <p:spPr>
          <a:xfrm>
            <a:off x="2759130" y="1045406"/>
            <a:ext cx="6790660" cy="881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u-HU" sz="3733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Kezdjük az órát imádsággal!</a:t>
            </a:r>
          </a:p>
        </p:txBody>
      </p:sp>
    </p:spTree>
    <p:extLst>
      <p:ext uri="{BB962C8B-B14F-4D97-AF65-F5344CB8AC3E}">
        <p14:creationId xmlns:p14="http://schemas.microsoft.com/office/powerpoint/2010/main" val="132993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5508483"/>
            <a:ext cx="12192000" cy="1478280"/>
          </a:xfrm>
          <a:prstGeom prst="rect">
            <a:avLst/>
          </a:prstGeom>
          <a:gradFill>
            <a:gsLst>
              <a:gs pos="0">
                <a:srgbClr val="80CCD9"/>
              </a:gs>
              <a:gs pos="100000">
                <a:srgbClr val="5F9FA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1273145" y="4632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549413" y="5691257"/>
            <a:ext cx="11093173" cy="10281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u-HU" sz="2800" dirty="0">
                <a:solidFill>
                  <a:schemeClr val="bg1"/>
                </a:solidFill>
              </a:rPr>
              <a:t>Magyarországon minden embernek 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</a:rPr>
              <a:t>van vezetékneve és             neve.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585662" y="727045"/>
            <a:ext cx="10139422" cy="7447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u-HU" sz="2800" dirty="0"/>
              <a:t>ilyen szó kerül vajon a pontok helyére? 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822" y="0"/>
            <a:ext cx="1081528" cy="1065114"/>
          </a:xfrm>
          <a:prstGeom prst="rect">
            <a:avLst/>
          </a:prstGeom>
        </p:spPr>
      </p:pic>
      <p:sp>
        <p:nvSpPr>
          <p:cNvPr id="16" name="Téglalap 15"/>
          <p:cNvSpPr/>
          <p:nvPr/>
        </p:nvSpPr>
        <p:spPr>
          <a:xfrm>
            <a:off x="1585662" y="4254963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/>
              <a:t> választ rajzoljátok le a füzetbe!</a:t>
            </a:r>
          </a:p>
        </p:txBody>
      </p:sp>
      <p:grpSp>
        <p:nvGrpSpPr>
          <p:cNvPr id="17" name="Csoportba foglalás 16"/>
          <p:cNvGrpSpPr/>
          <p:nvPr/>
        </p:nvGrpSpPr>
        <p:grpSpPr>
          <a:xfrm rot="2700000">
            <a:off x="8660845" y="1426107"/>
            <a:ext cx="3448772" cy="3502968"/>
            <a:chOff x="4758382" y="827989"/>
            <a:chExt cx="3448772" cy="3502968"/>
          </a:xfrm>
        </p:grpSpPr>
        <p:sp>
          <p:nvSpPr>
            <p:cNvPr id="18" name="Szövegdoboz 17"/>
            <p:cNvSpPr txBox="1"/>
            <p:nvPr/>
          </p:nvSpPr>
          <p:spPr>
            <a:xfrm>
              <a:off x="4758382" y="2283221"/>
              <a:ext cx="1759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rgbClr val="D60093"/>
                  </a:solidFill>
                  <a:latin typeface="Berlin Sans FB" panose="020E0602020502020306" pitchFamily="34" charset="0"/>
                </a:rPr>
                <a:t>BENCE</a:t>
              </a: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5245260" y="1960056"/>
              <a:ext cx="187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b="1" dirty="0">
                  <a:solidFill>
                    <a:srgbClr val="7C2785"/>
                  </a:solidFill>
                  <a:latin typeface="Bradley Hand ITC" panose="03070402050302030203" pitchFamily="66" charset="0"/>
                </a:rPr>
                <a:t>HANNA</a:t>
              </a:r>
            </a:p>
          </p:txBody>
        </p:sp>
        <p:sp>
          <p:nvSpPr>
            <p:cNvPr id="20" name="Szövegdoboz 19"/>
            <p:cNvSpPr txBox="1"/>
            <p:nvPr/>
          </p:nvSpPr>
          <p:spPr>
            <a:xfrm rot="16200000">
              <a:off x="5656494" y="1243869"/>
              <a:ext cx="1354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Bradley Hand ITC" panose="03070402050302030203" pitchFamily="66" charset="0"/>
                </a:rPr>
                <a:t>Sára</a:t>
              </a: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4883906" y="2693841"/>
              <a:ext cx="150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accent5">
                      <a:lumMod val="75000"/>
                    </a:schemeClr>
                  </a:solidFill>
                  <a:latin typeface="Castellar" panose="020A0402060406010301" pitchFamily="18" charset="0"/>
                </a:rPr>
                <a:t>Máté</a:t>
              </a:r>
            </a:p>
          </p:txBody>
        </p:sp>
        <p:sp>
          <p:nvSpPr>
            <p:cNvPr id="22" name="Szövegdoboz 21"/>
            <p:cNvSpPr txBox="1"/>
            <p:nvPr/>
          </p:nvSpPr>
          <p:spPr>
            <a:xfrm rot="16200000">
              <a:off x="4708668" y="2521891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 Rounded MT Bold" panose="020F0704030504030204" pitchFamily="34" charset="0"/>
                </a:rPr>
                <a:t>Viktória</a:t>
              </a:r>
            </a:p>
          </p:txBody>
        </p:sp>
        <p:sp>
          <p:nvSpPr>
            <p:cNvPr id="23" name="Szövegdoboz 22"/>
            <p:cNvSpPr txBox="1"/>
            <p:nvPr/>
          </p:nvSpPr>
          <p:spPr>
            <a:xfrm>
              <a:off x="6333984" y="2313998"/>
              <a:ext cx="1873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solidFill>
                    <a:srgbClr val="CC00CC"/>
                  </a:solidFill>
                  <a:latin typeface="Castellar" panose="020A0402060406010301" pitchFamily="18" charset="0"/>
                </a:rPr>
                <a:t>Dóra</a:t>
              </a:r>
            </a:p>
          </p:txBody>
        </p:sp>
        <p:sp>
          <p:nvSpPr>
            <p:cNvPr id="24" name="Szövegdoboz 23"/>
            <p:cNvSpPr txBox="1"/>
            <p:nvPr/>
          </p:nvSpPr>
          <p:spPr>
            <a:xfrm rot="16200000">
              <a:off x="5448842" y="1386210"/>
              <a:ext cx="109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Berlin Sans FB" panose="020E0602020502020306" pitchFamily="34" charset="0"/>
                </a:rPr>
                <a:t>Anna</a:t>
              </a:r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6333984" y="2583447"/>
              <a:ext cx="1759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accent6">
                      <a:lumMod val="50000"/>
                    </a:schemeClr>
                  </a:solidFill>
                  <a:latin typeface="Berlin Sans FB" panose="020E0602020502020306" pitchFamily="34" charset="0"/>
                </a:rPr>
                <a:t>Dávid</a:t>
              </a:r>
            </a:p>
          </p:txBody>
        </p:sp>
      </p:grpSp>
      <p:sp>
        <p:nvSpPr>
          <p:cNvPr id="28" name="Téglalap 27"/>
          <p:cNvSpPr/>
          <p:nvPr/>
        </p:nvSpPr>
        <p:spPr>
          <a:xfrm>
            <a:off x="1585662" y="2048686"/>
            <a:ext cx="6221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 err="1"/>
              <a:t>utassátok</a:t>
            </a:r>
            <a:r>
              <a:rPr lang="hu-HU" sz="2800" dirty="0"/>
              <a:t> meg egymásnak a rajzokat!</a:t>
            </a:r>
          </a:p>
        </p:txBody>
      </p:sp>
      <p:sp>
        <p:nvSpPr>
          <p:cNvPr id="29" name="Téglalap 28"/>
          <p:cNvSpPr/>
          <p:nvPr/>
        </p:nvSpPr>
        <p:spPr>
          <a:xfrm>
            <a:off x="1585662" y="3174974"/>
            <a:ext cx="7279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/>
              <a:t>it rajzoltatok? </a:t>
            </a:r>
            <a:r>
              <a:rPr lang="hu-HU" sz="2800" dirty="0" err="1"/>
              <a:t>Kattintsatok</a:t>
            </a:r>
            <a:r>
              <a:rPr lang="hu-HU" sz="2800" dirty="0"/>
              <a:t> az ellenőrzéshez! </a:t>
            </a:r>
          </a:p>
        </p:txBody>
      </p:sp>
      <p:sp>
        <p:nvSpPr>
          <p:cNvPr id="5" name="Téglalap 4"/>
          <p:cNvSpPr/>
          <p:nvPr/>
        </p:nvSpPr>
        <p:spPr>
          <a:xfrm>
            <a:off x="6586604" y="6133364"/>
            <a:ext cx="1443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>
                <a:solidFill>
                  <a:schemeClr val="accent5">
                    <a:lumMod val="75000"/>
                  </a:schemeClr>
                </a:solidFill>
              </a:rPr>
              <a:t>kereszt </a:t>
            </a:r>
          </a:p>
        </p:txBody>
      </p:sp>
      <p:sp>
        <p:nvSpPr>
          <p:cNvPr id="39" name="Téglalap 38"/>
          <p:cNvSpPr/>
          <p:nvPr/>
        </p:nvSpPr>
        <p:spPr>
          <a:xfrm>
            <a:off x="6829118" y="6127577"/>
            <a:ext cx="95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DFDBF"/>
                </a:solidFill>
              </a:rPr>
              <a:t>…....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74" y="475466"/>
            <a:ext cx="804742" cy="7986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4472" t="19778" r="27802" b="37678"/>
          <a:stretch/>
        </p:blipFill>
        <p:spPr>
          <a:xfrm>
            <a:off x="870774" y="4082741"/>
            <a:ext cx="794328" cy="757382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74" y="2973796"/>
            <a:ext cx="804742" cy="798645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74" y="1778913"/>
            <a:ext cx="804742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2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6" grpId="0"/>
      <p:bldP spid="28" grpId="0"/>
      <p:bldP spid="29" grpId="0"/>
      <p:bldP spid="5" grpId="0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B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ép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822" y="0"/>
            <a:ext cx="1081528" cy="1065114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489527" y="645795"/>
            <a:ext cx="9716655" cy="1470118"/>
          </a:xfrm>
          <a:prstGeom prst="rect">
            <a:avLst/>
          </a:prstGeom>
          <a:noFill/>
          <a:ln>
            <a:noFill/>
          </a:ln>
        </p:spPr>
        <p:txBody>
          <a:bodyPr wrap="square" lIns="108000" tIns="108000" rIns="108000" bIns="108000" rtlCol="0">
            <a:noAutofit/>
          </a:bodyPr>
          <a:lstStyle/>
          <a:p>
            <a:r>
              <a:rPr lang="hu-HU" sz="2800" dirty="0"/>
              <a:t>Mire lehet abból következtetni, ha egy országban az utóneveket </a:t>
            </a:r>
            <a:r>
              <a:rPr lang="hu-HU" sz="3600" dirty="0">
                <a:solidFill>
                  <a:schemeClr val="bg1"/>
                </a:solidFill>
              </a:rPr>
              <a:t>keresztnév</a:t>
            </a:r>
            <a:r>
              <a:rPr lang="hu-HU" sz="2800" dirty="0"/>
              <a:t>nek nevezik? 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489206" y="2457183"/>
            <a:ext cx="7797540" cy="535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u-HU" sz="2800" dirty="0" err="1"/>
              <a:t>Kattintsatok</a:t>
            </a:r>
            <a:r>
              <a:rPr lang="hu-HU" sz="2800" dirty="0"/>
              <a:t> ide a válaszotok ellenőrzéséhez!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545540" y="3522791"/>
            <a:ext cx="7509915" cy="535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u-HU" sz="2800" dirty="0"/>
              <a:t>Abban az országban fontos a keresztyén hit.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-8649" y="5326365"/>
            <a:ext cx="12191999" cy="1543245"/>
          </a:xfrm>
          <a:prstGeom prst="rect">
            <a:avLst/>
          </a:prstGeom>
          <a:gradFill>
            <a:gsLst>
              <a:gs pos="0">
                <a:srgbClr val="80CCD9"/>
              </a:gs>
              <a:gs pos="100000">
                <a:srgbClr val="5F9FAB"/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noAutofit/>
          </a:bodyPr>
          <a:lstStyle/>
          <a:p>
            <a:pPr algn="ctr"/>
            <a:r>
              <a:rPr lang="hu-HU" sz="3600" dirty="0">
                <a:solidFill>
                  <a:schemeClr val="bg1"/>
                </a:solidFill>
              </a:rPr>
              <a:t>Hogyan és miért lett fontos </a:t>
            </a:r>
          </a:p>
          <a:p>
            <a:pPr algn="ctr"/>
            <a:r>
              <a:rPr lang="hu-HU" sz="3600" dirty="0">
                <a:solidFill>
                  <a:schemeClr val="bg1"/>
                </a:solidFill>
              </a:rPr>
              <a:t>Magyarországon a keresztyénség? </a:t>
            </a:r>
          </a:p>
          <a:p>
            <a:pPr algn="ctr"/>
            <a:endParaRPr lang="hu-HU" sz="3600" dirty="0">
              <a:solidFill>
                <a:schemeClr val="bg1"/>
              </a:solidFill>
            </a:endParaRPr>
          </a:p>
        </p:txBody>
      </p:sp>
      <p:grpSp>
        <p:nvGrpSpPr>
          <p:cNvPr id="35" name="Csoportba foglalás 34"/>
          <p:cNvGrpSpPr/>
          <p:nvPr/>
        </p:nvGrpSpPr>
        <p:grpSpPr>
          <a:xfrm>
            <a:off x="8576859" y="1056794"/>
            <a:ext cx="3448772" cy="3502968"/>
            <a:chOff x="4758382" y="827989"/>
            <a:chExt cx="3448772" cy="3502968"/>
          </a:xfrm>
        </p:grpSpPr>
        <p:sp>
          <p:nvSpPr>
            <p:cNvPr id="36" name="Szövegdoboz 35"/>
            <p:cNvSpPr txBox="1"/>
            <p:nvPr/>
          </p:nvSpPr>
          <p:spPr>
            <a:xfrm>
              <a:off x="4758382" y="2283221"/>
              <a:ext cx="17593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200" dirty="0">
                  <a:solidFill>
                    <a:srgbClr val="D60093"/>
                  </a:solidFill>
                  <a:latin typeface="Berlin Sans FB" panose="020E0602020502020306" pitchFamily="34" charset="0"/>
                </a:rPr>
                <a:t>BENCE</a:t>
              </a:r>
            </a:p>
          </p:txBody>
        </p:sp>
        <p:sp>
          <p:nvSpPr>
            <p:cNvPr id="37" name="Szövegdoboz 36"/>
            <p:cNvSpPr txBox="1"/>
            <p:nvPr/>
          </p:nvSpPr>
          <p:spPr>
            <a:xfrm>
              <a:off x="5245260" y="1960056"/>
              <a:ext cx="187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b="1" dirty="0">
                  <a:solidFill>
                    <a:srgbClr val="7C2785"/>
                  </a:solidFill>
                  <a:latin typeface="Bradley Hand ITC" panose="03070402050302030203" pitchFamily="66" charset="0"/>
                </a:rPr>
                <a:t>HANNA</a:t>
              </a:r>
            </a:p>
          </p:txBody>
        </p:sp>
        <p:sp>
          <p:nvSpPr>
            <p:cNvPr id="38" name="Szövegdoboz 37"/>
            <p:cNvSpPr txBox="1"/>
            <p:nvPr/>
          </p:nvSpPr>
          <p:spPr>
            <a:xfrm rot="16200000">
              <a:off x="5656494" y="1243869"/>
              <a:ext cx="1354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solidFill>
                    <a:srgbClr val="C4B13C"/>
                  </a:solidFill>
                  <a:latin typeface="Bradley Hand ITC" panose="03070402050302030203" pitchFamily="66" charset="0"/>
                </a:rPr>
                <a:t>Sára</a:t>
              </a:r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4883906" y="2693841"/>
              <a:ext cx="150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400" b="1" dirty="0">
                  <a:solidFill>
                    <a:schemeClr val="accent5">
                      <a:lumMod val="75000"/>
                    </a:schemeClr>
                  </a:solidFill>
                  <a:latin typeface="Castellar" panose="020A0402060406010301" pitchFamily="18" charset="0"/>
                </a:rPr>
                <a:t>Máté</a:t>
              </a:r>
            </a:p>
          </p:txBody>
        </p:sp>
        <p:sp>
          <p:nvSpPr>
            <p:cNvPr id="41" name="Szövegdoboz 40"/>
            <p:cNvSpPr txBox="1"/>
            <p:nvPr/>
          </p:nvSpPr>
          <p:spPr>
            <a:xfrm rot="16200000">
              <a:off x="4708668" y="2521891"/>
              <a:ext cx="297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3600" b="1" dirty="0">
                  <a:solidFill>
                    <a:srgbClr val="E2D41E"/>
                  </a:solidFill>
                  <a:latin typeface="Arial Rounded MT Bold" panose="020F0704030504030204" pitchFamily="34" charset="0"/>
                </a:rPr>
                <a:t>Viktória</a:t>
              </a:r>
            </a:p>
          </p:txBody>
        </p:sp>
        <p:sp>
          <p:nvSpPr>
            <p:cNvPr id="42" name="Szövegdoboz 41"/>
            <p:cNvSpPr txBox="1"/>
            <p:nvPr/>
          </p:nvSpPr>
          <p:spPr>
            <a:xfrm>
              <a:off x="6333984" y="2313998"/>
              <a:ext cx="18731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>
                  <a:solidFill>
                    <a:srgbClr val="CC00CC"/>
                  </a:solidFill>
                  <a:latin typeface="Castellar" panose="020A0402060406010301" pitchFamily="18" charset="0"/>
                </a:rPr>
                <a:t>Dóra</a:t>
              </a:r>
            </a:p>
          </p:txBody>
        </p:sp>
        <p:sp>
          <p:nvSpPr>
            <p:cNvPr id="43" name="Szövegdoboz 42"/>
            <p:cNvSpPr txBox="1"/>
            <p:nvPr/>
          </p:nvSpPr>
          <p:spPr>
            <a:xfrm rot="16200000">
              <a:off x="5448842" y="1386210"/>
              <a:ext cx="109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rgbClr val="FDFDBF"/>
                  </a:solidFill>
                  <a:latin typeface="Berlin Sans FB" panose="020E0602020502020306" pitchFamily="34" charset="0"/>
                </a:rPr>
                <a:t>Anna</a:t>
              </a:r>
            </a:p>
          </p:txBody>
        </p:sp>
        <p:sp>
          <p:nvSpPr>
            <p:cNvPr id="44" name="Szövegdoboz 43"/>
            <p:cNvSpPr txBox="1"/>
            <p:nvPr/>
          </p:nvSpPr>
          <p:spPr>
            <a:xfrm>
              <a:off x="6333984" y="2583447"/>
              <a:ext cx="1759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dirty="0">
                  <a:solidFill>
                    <a:schemeClr val="accent6">
                      <a:lumMod val="50000"/>
                    </a:schemeClr>
                  </a:solidFill>
                  <a:latin typeface="Berlin Sans FB" panose="020E0602020502020306" pitchFamily="34" charset="0"/>
                </a:rPr>
                <a:t>Dávid</a:t>
              </a:r>
            </a:p>
          </p:txBody>
        </p:sp>
      </p:grpSp>
      <p:grpSp>
        <p:nvGrpSpPr>
          <p:cNvPr id="45" name="Csoportba foglalás 44"/>
          <p:cNvGrpSpPr/>
          <p:nvPr/>
        </p:nvGrpSpPr>
        <p:grpSpPr>
          <a:xfrm>
            <a:off x="139231" y="5132676"/>
            <a:ext cx="1710064" cy="1736934"/>
            <a:chOff x="4758382" y="827989"/>
            <a:chExt cx="3448772" cy="3502964"/>
          </a:xfrm>
        </p:grpSpPr>
        <p:sp>
          <p:nvSpPr>
            <p:cNvPr id="46" name="Szövegdoboz 45"/>
            <p:cNvSpPr txBox="1"/>
            <p:nvPr/>
          </p:nvSpPr>
          <p:spPr>
            <a:xfrm>
              <a:off x="4758382" y="2283220"/>
              <a:ext cx="1759352" cy="620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400" dirty="0">
                  <a:solidFill>
                    <a:srgbClr val="D60093"/>
                  </a:solidFill>
                  <a:latin typeface="Berlin Sans FB" panose="020E0602020502020306" pitchFamily="34" charset="0"/>
                </a:rPr>
                <a:t>BENCE</a:t>
              </a:r>
            </a:p>
          </p:txBody>
        </p:sp>
        <p:sp>
          <p:nvSpPr>
            <p:cNvPr id="47" name="Szövegdoboz 46"/>
            <p:cNvSpPr txBox="1"/>
            <p:nvPr/>
          </p:nvSpPr>
          <p:spPr>
            <a:xfrm>
              <a:off x="5245260" y="1960056"/>
              <a:ext cx="1873170" cy="68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7C2785"/>
                  </a:solidFill>
                  <a:latin typeface="Bradley Hand ITC" panose="03070402050302030203" pitchFamily="66" charset="0"/>
                </a:rPr>
                <a:t>HANNA</a:t>
              </a:r>
            </a:p>
          </p:txBody>
        </p:sp>
        <p:sp>
          <p:nvSpPr>
            <p:cNvPr id="48" name="Szövegdoboz 47"/>
            <p:cNvSpPr txBox="1"/>
            <p:nvPr/>
          </p:nvSpPr>
          <p:spPr>
            <a:xfrm rot="16200000">
              <a:off x="5656495" y="1226160"/>
              <a:ext cx="1354980" cy="55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rgbClr val="C4B13C"/>
                  </a:solidFill>
                  <a:latin typeface="Bradley Hand ITC" panose="03070402050302030203" pitchFamily="66" charset="0"/>
                </a:rPr>
                <a:t>Sára</a:t>
              </a:r>
            </a:p>
          </p:txBody>
        </p:sp>
        <p:sp>
          <p:nvSpPr>
            <p:cNvPr id="49" name="Szövegdoboz 48"/>
            <p:cNvSpPr txBox="1"/>
            <p:nvPr/>
          </p:nvSpPr>
          <p:spPr>
            <a:xfrm>
              <a:off x="4883907" y="2693840"/>
              <a:ext cx="1501725" cy="527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100" b="1" dirty="0">
                  <a:solidFill>
                    <a:schemeClr val="accent5">
                      <a:lumMod val="75000"/>
                    </a:schemeClr>
                  </a:solidFill>
                  <a:latin typeface="Castellar" panose="020A0402060406010301" pitchFamily="18" charset="0"/>
                </a:rPr>
                <a:t>Máté</a:t>
              </a:r>
            </a:p>
          </p:txBody>
        </p:sp>
        <p:sp>
          <p:nvSpPr>
            <p:cNvPr id="50" name="Szövegdoboz 49"/>
            <p:cNvSpPr txBox="1"/>
            <p:nvPr/>
          </p:nvSpPr>
          <p:spPr>
            <a:xfrm rot="16200000">
              <a:off x="4708669" y="2503665"/>
              <a:ext cx="2971797" cy="68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b="1" dirty="0">
                  <a:solidFill>
                    <a:srgbClr val="C4B13C"/>
                  </a:solidFill>
                  <a:latin typeface="Arial Rounded MT Bold" panose="020F0704030504030204" pitchFamily="34" charset="0"/>
                </a:rPr>
                <a:t>Viktória</a:t>
              </a:r>
            </a:p>
          </p:txBody>
        </p:sp>
        <p:sp>
          <p:nvSpPr>
            <p:cNvPr id="51" name="Szövegdoboz 50"/>
            <p:cNvSpPr txBox="1"/>
            <p:nvPr/>
          </p:nvSpPr>
          <p:spPr>
            <a:xfrm>
              <a:off x="6333984" y="2313998"/>
              <a:ext cx="1873170" cy="55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b="1" dirty="0">
                  <a:solidFill>
                    <a:srgbClr val="CC00CC"/>
                  </a:solidFill>
                  <a:latin typeface="Castellar" panose="020A0402060406010301" pitchFamily="18" charset="0"/>
                </a:rPr>
                <a:t>Dóra</a:t>
              </a:r>
            </a:p>
          </p:txBody>
        </p:sp>
        <p:sp>
          <p:nvSpPr>
            <p:cNvPr id="52" name="Szövegdoboz 51"/>
            <p:cNvSpPr txBox="1"/>
            <p:nvPr/>
          </p:nvSpPr>
          <p:spPr>
            <a:xfrm rot="16200000">
              <a:off x="5448842" y="1368499"/>
              <a:ext cx="1091345" cy="55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rgbClr val="6699FF"/>
                  </a:solidFill>
                  <a:latin typeface="Berlin Sans FB" panose="020E0602020502020306" pitchFamily="34" charset="0"/>
                </a:rPr>
                <a:t>Anna</a:t>
              </a:r>
            </a:p>
          </p:txBody>
        </p:sp>
        <p:sp>
          <p:nvSpPr>
            <p:cNvPr id="53" name="Szövegdoboz 52"/>
            <p:cNvSpPr txBox="1"/>
            <p:nvPr/>
          </p:nvSpPr>
          <p:spPr>
            <a:xfrm>
              <a:off x="6333984" y="2583446"/>
              <a:ext cx="1759352" cy="558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chemeClr val="accent6">
                      <a:lumMod val="50000"/>
                    </a:schemeClr>
                  </a:solidFill>
                  <a:latin typeface="Berlin Sans FB" panose="020E0602020502020306" pitchFamily="34" charset="0"/>
                </a:rPr>
                <a:t>Dávid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3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025671" y="-2254837"/>
            <a:ext cx="6120338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rgbClr val="EEE8A3"/>
              </a:gs>
              <a:gs pos="97000">
                <a:srgbClr val="D7CA7B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500515" y="1168578"/>
            <a:ext cx="8532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keresztyénség megjelenése Magyarországon:</a:t>
            </a:r>
          </a:p>
          <a:p>
            <a:r>
              <a:rPr lang="hu-HU" sz="3200" dirty="0"/>
              <a:t>Géza fejedelem (972-997)</a:t>
            </a:r>
          </a:p>
        </p:txBody>
      </p:sp>
      <p:grpSp>
        <p:nvGrpSpPr>
          <p:cNvPr id="103" name="Csoportba foglalás 102"/>
          <p:cNvGrpSpPr/>
          <p:nvPr/>
        </p:nvGrpSpPr>
        <p:grpSpPr>
          <a:xfrm>
            <a:off x="3102015" y="2534077"/>
            <a:ext cx="7518442" cy="3499626"/>
            <a:chOff x="1017572" y="3248512"/>
            <a:chExt cx="3622867" cy="2425035"/>
          </a:xfrm>
        </p:grpSpPr>
        <p:sp>
          <p:nvSpPr>
            <p:cNvPr id="96" name="Téglalap 95"/>
            <p:cNvSpPr/>
            <p:nvPr/>
          </p:nvSpPr>
          <p:spPr>
            <a:xfrm>
              <a:off x="1147223" y="3337644"/>
              <a:ext cx="3328087" cy="2303328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r>
                <a:rPr lang="hu-HU" sz="2100" dirty="0">
                  <a:solidFill>
                    <a:srgbClr val="2420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Géza fejedelemsége idején az országot a nyugati keresztyénséghez tartozó népek vették körül. Géza jó kapcsolatban akart velük lenni. A felesége Sarolta volt, aki a keleti keresztyénséghez tartozott.</a:t>
              </a:r>
            </a:p>
            <a:p>
              <a:r>
                <a:rPr lang="hu-HU" sz="2100" dirty="0">
                  <a:solidFill>
                    <a:srgbClr val="2420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Fia Vajk néven született, de később megkereszteltették, a fiú ekkor kapta az István nevet. </a:t>
              </a:r>
            </a:p>
            <a:p>
              <a:r>
                <a:rPr lang="hu-HU" sz="2100" dirty="0">
                  <a:solidFill>
                    <a:srgbClr val="2420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Bár Géza a pogány és keresztyén szokásokat is egyaránt gyakorolta, de az első lépéseket ő tette meg ahhoz, hogy a magyarok megismerjék a keresztyénséget.</a:t>
              </a:r>
              <a:endParaRPr lang="hu-HU" sz="2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églalap 101"/>
            <p:cNvSpPr/>
            <p:nvPr/>
          </p:nvSpPr>
          <p:spPr>
            <a:xfrm>
              <a:off x="1106217" y="3248512"/>
              <a:ext cx="3534222" cy="24250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100"/>
            </a:p>
          </p:txBody>
        </p:sp>
        <p:sp>
          <p:nvSpPr>
            <p:cNvPr id="106" name="Téglalap 105"/>
            <p:cNvSpPr/>
            <p:nvPr/>
          </p:nvSpPr>
          <p:spPr>
            <a:xfrm>
              <a:off x="1017572" y="3248512"/>
              <a:ext cx="3534222" cy="24250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2100"/>
            </a:p>
          </p:txBody>
        </p:sp>
      </p:grp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20400" t="17393" r="39013" b="37880"/>
          <a:stretch/>
        </p:blipFill>
        <p:spPr>
          <a:xfrm>
            <a:off x="979760" y="634365"/>
            <a:ext cx="1724628" cy="1655181"/>
          </a:xfrm>
          <a:prstGeom prst="rect">
            <a:avLst/>
          </a:prstGeom>
        </p:spPr>
      </p:pic>
      <p:grpSp>
        <p:nvGrpSpPr>
          <p:cNvPr id="4" name="Csoportba foglalás 3"/>
          <p:cNvGrpSpPr/>
          <p:nvPr/>
        </p:nvGrpSpPr>
        <p:grpSpPr>
          <a:xfrm>
            <a:off x="1331958" y="2534077"/>
            <a:ext cx="1020231" cy="3588931"/>
            <a:chOff x="1164973" y="2534077"/>
            <a:chExt cx="1020231" cy="3588931"/>
          </a:xfrm>
        </p:grpSpPr>
        <p:sp>
          <p:nvSpPr>
            <p:cNvPr id="12" name="Téglalap 11"/>
            <p:cNvSpPr/>
            <p:nvPr/>
          </p:nvSpPr>
          <p:spPr>
            <a:xfrm>
              <a:off x="1334952" y="2534077"/>
              <a:ext cx="850252" cy="34996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Téglalap 12"/>
            <p:cNvSpPr/>
            <p:nvPr/>
          </p:nvSpPr>
          <p:spPr>
            <a:xfrm>
              <a:off x="1164973" y="2534077"/>
              <a:ext cx="850252" cy="34996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Szövegdoboz 2"/>
            <p:cNvSpPr txBox="1"/>
            <p:nvPr/>
          </p:nvSpPr>
          <p:spPr>
            <a:xfrm rot="16200000">
              <a:off x="-93507" y="4036155"/>
              <a:ext cx="35889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200" dirty="0">
                  <a:solidFill>
                    <a:schemeClr val="bg1"/>
                  </a:solidFill>
                </a:rPr>
                <a:t>ELSŐ LÉPÉSEK</a:t>
              </a: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3832366" y="3699115"/>
            <a:ext cx="5984112" cy="584775"/>
          </a:xfrm>
          <a:prstGeom prst="rect">
            <a:avLst/>
          </a:prstGeom>
          <a:gradFill>
            <a:gsLst>
              <a:gs pos="0">
                <a:srgbClr val="80CCD9"/>
              </a:gs>
              <a:gs pos="100000">
                <a:srgbClr val="5F9FAB"/>
              </a:gs>
            </a:gsLst>
            <a:path path="circle">
              <a:fillToRect l="50000" t="50000" r="50000" b="50000"/>
            </a:path>
          </a:gradFill>
        </p:spPr>
        <p:txBody>
          <a:bodyPr wrap="square" rtlCol="0">
            <a:spAutoFit/>
          </a:bodyPr>
          <a:lstStyle/>
          <a:p>
            <a:r>
              <a:rPr lang="hu-HU" sz="3200" dirty="0"/>
              <a:t>Olvasd el a szöveget! Kattints!</a:t>
            </a:r>
          </a:p>
        </p:txBody>
      </p:sp>
    </p:spTree>
    <p:extLst>
      <p:ext uri="{BB962C8B-B14F-4D97-AF65-F5344CB8AC3E}">
        <p14:creationId xmlns:p14="http://schemas.microsoft.com/office/powerpoint/2010/main" val="102679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025671" y="-2254837"/>
            <a:ext cx="6120338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rgbClr val="EEE8A3"/>
              </a:gs>
              <a:gs pos="97000">
                <a:srgbClr val="D7CA7B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551488" y="1076181"/>
            <a:ext cx="384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stván</a:t>
            </a:r>
            <a:r>
              <a:rPr lang="hu-HU" sz="3200" b="1" dirty="0"/>
              <a:t> király idején </a:t>
            </a:r>
          </a:p>
          <a:p>
            <a:r>
              <a:rPr lang="hu-HU" sz="3200" b="1" dirty="0"/>
              <a:t>(997–1038)</a:t>
            </a:r>
            <a:r>
              <a:rPr lang="hu-HU" sz="3200" dirty="0"/>
              <a:t>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/>
          <a:srcRect l="23152" t="18425" r="26667" b="39574"/>
          <a:stretch/>
        </p:blipFill>
        <p:spPr>
          <a:xfrm>
            <a:off x="1028476" y="673315"/>
            <a:ext cx="1716052" cy="1530237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6627768" y="848481"/>
            <a:ext cx="4723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42021"/>
                </a:solidFill>
                <a:latin typeface="AGaramondPro-Regular"/>
              </a:rPr>
              <a:t>Amikor István, nem kevés harc után </a:t>
            </a:r>
          </a:p>
          <a:p>
            <a:r>
              <a:rPr lang="hu-HU" dirty="0">
                <a:solidFill>
                  <a:srgbClr val="242021"/>
                </a:solidFill>
                <a:latin typeface="AGaramondPro-Regular"/>
              </a:rPr>
              <a:t>a magyarok fejedelme lett, </a:t>
            </a:r>
          </a:p>
          <a:p>
            <a:r>
              <a:rPr lang="hu-HU" dirty="0">
                <a:solidFill>
                  <a:srgbClr val="242021"/>
                </a:solidFill>
                <a:latin typeface="AGaramondPro-Regular"/>
              </a:rPr>
              <a:t>folytatni kívánta apja bölcs politikáját. </a:t>
            </a:r>
          </a:p>
          <a:p>
            <a:r>
              <a:rPr lang="hu-HU" dirty="0">
                <a:solidFill>
                  <a:srgbClr val="242021"/>
                </a:solidFill>
                <a:latin typeface="AGaramondPro-Regular"/>
              </a:rPr>
              <a:t>A fejedelmi tanáccsal tárgyalta meg, hogy mit tegyen</a:t>
            </a:r>
            <a:r>
              <a:rPr lang="hu-HU" dirty="0"/>
              <a:t>. Így szólt:</a:t>
            </a:r>
            <a:br>
              <a:rPr lang="hu-HU" dirty="0"/>
            </a:br>
            <a:endParaRPr lang="hu-HU" dirty="0"/>
          </a:p>
        </p:txBody>
      </p:sp>
      <p:sp>
        <p:nvSpPr>
          <p:cNvPr id="10" name="Ellipszis buborék 9"/>
          <p:cNvSpPr/>
          <p:nvPr/>
        </p:nvSpPr>
        <p:spPr>
          <a:xfrm>
            <a:off x="408939" y="3916963"/>
            <a:ext cx="3556000" cy="2583137"/>
          </a:xfrm>
          <a:prstGeom prst="wedgeEllipseCallout">
            <a:avLst>
              <a:gd name="adj1" fmla="val -2907"/>
              <a:gd name="adj2" fmla="val -123214"/>
            </a:avLst>
          </a:prstGeom>
          <a:solidFill>
            <a:schemeClr val="bg1"/>
          </a:solidFill>
          <a:ln>
            <a:noFill/>
          </a:ln>
          <a:effectLst>
            <a:outerShdw dist="114300" dir="9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Isten megadta nekünk a győzelmet ellenségeink felett. Most már békességünk van a hazán belül. </a:t>
            </a:r>
            <a:br>
              <a:rPr lang="hu-HU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8002904" y="2602807"/>
            <a:ext cx="3889696" cy="2560320"/>
          </a:xfrm>
          <a:prstGeom prst="wedgeEllipseCallout">
            <a:avLst>
              <a:gd name="adj1" fmla="val -154404"/>
              <a:gd name="adj2" fmla="val -65360"/>
            </a:avLst>
          </a:prstGeom>
          <a:solidFill>
            <a:schemeClr val="bg1"/>
          </a:solidFill>
          <a:ln>
            <a:noFill/>
          </a:ln>
          <a:effectLst>
            <a:outerShdw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Mit tanácsoltok azért, hogy a nyugati keresztyén királyok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dirty="0">
                <a:solidFill>
                  <a:schemeClr val="tx1"/>
                </a:solidFill>
              </a:rPr>
              <a:t>gyanakvását eloszlassuk s minket magukkal egyenlő uralkodónak ismerjenek el?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br>
              <a:rPr lang="hu-HU" sz="2000" dirty="0">
                <a:solidFill>
                  <a:schemeClr val="tx1"/>
                </a:solidFill>
              </a:rPr>
            </a:b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20" name="Ellipszis buborék 19"/>
          <p:cNvSpPr/>
          <p:nvPr/>
        </p:nvSpPr>
        <p:spPr>
          <a:xfrm>
            <a:off x="4168776" y="3450003"/>
            <a:ext cx="3834128" cy="2806332"/>
          </a:xfrm>
          <a:prstGeom prst="wedgeEllipseCallout">
            <a:avLst>
              <a:gd name="adj1" fmla="val -90572"/>
              <a:gd name="adj2" fmla="val -92410"/>
            </a:avLst>
          </a:prstGeom>
          <a:solidFill>
            <a:schemeClr val="bg1"/>
          </a:solidFill>
          <a:ln>
            <a:noFill/>
          </a:ln>
          <a:effectLst>
            <a:outerShdw dist="114300" dir="6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Ámde határainkon túl még nagyon sok ellensége van a magyarnak. Se a lengyel, se a német nem nézi jó szemmel országlásunkat! </a:t>
            </a:r>
            <a:br>
              <a:rPr lang="hu-HU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chemeClr val="tx1"/>
                </a:solidFill>
              </a:rPr>
              <a:t/>
            </a:r>
            <a:br>
              <a:rPr lang="hu-HU" sz="2000" dirty="0">
                <a:solidFill>
                  <a:schemeClr val="tx1"/>
                </a:solidFill>
              </a:rPr>
            </a:br>
            <a:endParaRPr lang="hu-H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abadkézi sokszög 4">
            <a:extLst>
              <a:ext uri="{FF2B5EF4-FFF2-40B4-BE49-F238E27FC236}">
                <a16:creationId xmlns:a16="http://schemas.microsoft.com/office/drawing/2014/main" id="{4DB5FBD4-A773-4FFE-8862-A13D479007ED}"/>
              </a:ext>
            </a:extLst>
          </p:cNvPr>
          <p:cNvSpPr/>
          <p:nvPr/>
        </p:nvSpPr>
        <p:spPr>
          <a:xfrm rot="16200000" flipH="1">
            <a:off x="3184013" y="-2413178"/>
            <a:ext cx="5803656" cy="11409681"/>
          </a:xfrm>
          <a:custGeom>
            <a:avLst/>
            <a:gdLst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677462 w 6120338"/>
              <a:gd name="connsiteY5" fmla="*/ 10373359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677462 w 6120338"/>
              <a:gd name="connsiteY6" fmla="*/ 11122840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14902 w 6120338"/>
              <a:gd name="connsiteY5" fmla="*/ 10637522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545382 w 6120338"/>
              <a:gd name="connsiteY6" fmla="*/ 11122843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525062 w 6120338"/>
              <a:gd name="connsiteY5" fmla="*/ 10403845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413302 w 6120338"/>
              <a:gd name="connsiteY6" fmla="*/ 11133006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360126 w 6120338"/>
              <a:gd name="connsiteY11" fmla="*/ 10487856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377205 w 6120338"/>
              <a:gd name="connsiteY12" fmla="*/ 1102516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96182 w 6120338"/>
              <a:gd name="connsiteY12" fmla="*/ 10920992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  <a:gd name="connsiteX0" fmla="*/ 25 w 6120338"/>
              <a:gd name="connsiteY0" fmla="*/ 9855794 h 11409681"/>
              <a:gd name="connsiteX1" fmla="*/ 148005 w 6120338"/>
              <a:gd name="connsiteY1" fmla="*/ 11269695 h 11409681"/>
              <a:gd name="connsiteX2" fmla="*/ 1046721 w 6120338"/>
              <a:gd name="connsiteY2" fmla="*/ 11211130 h 11409681"/>
              <a:gd name="connsiteX3" fmla="*/ 1277380 w 6120338"/>
              <a:gd name="connsiteY3" fmla="*/ 11175102 h 11409681"/>
              <a:gd name="connsiteX4" fmla="*/ 1327451 w 6120338"/>
              <a:gd name="connsiteY4" fmla="*/ 11167979 h 11409681"/>
              <a:gd name="connsiteX5" fmla="*/ 1362502 w 6120338"/>
              <a:gd name="connsiteY5" fmla="*/ 10566408 h 11409681"/>
              <a:gd name="connsiteX6" fmla="*/ 1387902 w 6120338"/>
              <a:gd name="connsiteY6" fmla="*/ 11061889 h 11409681"/>
              <a:gd name="connsiteX7" fmla="*/ 1807453 w 6120338"/>
              <a:gd name="connsiteY7" fmla="*/ 11107557 h 11409681"/>
              <a:gd name="connsiteX8" fmla="*/ 2880416 w 6120338"/>
              <a:gd name="connsiteY8" fmla="*/ 11027939 h 11409681"/>
              <a:gd name="connsiteX9" fmla="*/ 3149549 w 6120338"/>
              <a:gd name="connsiteY9" fmla="*/ 11026434 h 11409681"/>
              <a:gd name="connsiteX10" fmla="*/ 3149555 w 6120338"/>
              <a:gd name="connsiteY10" fmla="*/ 11023937 h 11409681"/>
              <a:gd name="connsiteX11" fmla="*/ 3290678 w 6120338"/>
              <a:gd name="connsiteY11" fmla="*/ 10429985 h 11409681"/>
              <a:gd name="connsiteX12" fmla="*/ 3273033 w 6120338"/>
              <a:gd name="connsiteY12" fmla="*/ 10909421 h 11409681"/>
              <a:gd name="connsiteX13" fmla="*/ 4827108 w 6120338"/>
              <a:gd name="connsiteY13" fmla="*/ 11294704 h 11409681"/>
              <a:gd name="connsiteX14" fmla="*/ 5984239 w 6120338"/>
              <a:gd name="connsiteY14" fmla="*/ 11409681 h 11409681"/>
              <a:gd name="connsiteX15" fmla="*/ 6093786 w 6120338"/>
              <a:gd name="connsiteY15" fmla="*/ 10362656 h 11409681"/>
              <a:gd name="connsiteX16" fmla="*/ 5950997 w 6120338"/>
              <a:gd name="connsiteY16" fmla="*/ 5910184 h 11409681"/>
              <a:gd name="connsiteX17" fmla="*/ 5946644 w 6120338"/>
              <a:gd name="connsiteY17" fmla="*/ 5815587 h 11409681"/>
              <a:gd name="connsiteX18" fmla="*/ 5959224 w 6120338"/>
              <a:gd name="connsiteY18" fmla="*/ 5308087 h 11409681"/>
              <a:gd name="connsiteX19" fmla="*/ 6019167 w 6120338"/>
              <a:gd name="connsiteY19" fmla="*/ 654134 h 11409681"/>
              <a:gd name="connsiteX20" fmla="*/ 5056084 w 6120338"/>
              <a:gd name="connsiteY20" fmla="*/ 126937 h 11409681"/>
              <a:gd name="connsiteX21" fmla="*/ 4732495 w 6120338"/>
              <a:gd name="connsiteY21" fmla="*/ 176185 h 11409681"/>
              <a:gd name="connsiteX22" fmla="*/ 4664034 w 6120338"/>
              <a:gd name="connsiteY22" fmla="*/ 185206 h 11409681"/>
              <a:gd name="connsiteX23" fmla="*/ 4662927 w 6120338"/>
              <a:gd name="connsiteY23" fmla="*/ 194060 h 11409681"/>
              <a:gd name="connsiteX24" fmla="*/ 4609099 w 6120338"/>
              <a:gd name="connsiteY24" fmla="*/ 604938 h 11409681"/>
              <a:gd name="connsiteX25" fmla="*/ 4598859 w 6120338"/>
              <a:gd name="connsiteY25" fmla="*/ 602669 h 11409681"/>
              <a:gd name="connsiteX26" fmla="*/ 4596951 w 6120338"/>
              <a:gd name="connsiteY26" fmla="*/ 603454 h 11409681"/>
              <a:gd name="connsiteX27" fmla="*/ 4575119 w 6120338"/>
              <a:gd name="connsiteY27" fmla="*/ 427779 h 11409681"/>
              <a:gd name="connsiteX28" fmla="*/ 4547006 w 6120338"/>
              <a:gd name="connsiteY28" fmla="*/ 200626 h 11409681"/>
              <a:gd name="connsiteX29" fmla="*/ 4525899 w 6120338"/>
              <a:gd name="connsiteY29" fmla="*/ 203407 h 11409681"/>
              <a:gd name="connsiteX30" fmla="*/ 1934605 w 6120338"/>
              <a:gd name="connsiteY30" fmla="*/ 251384 h 11409681"/>
              <a:gd name="connsiteX31" fmla="*/ 1467545 w 6120338"/>
              <a:gd name="connsiteY31" fmla="*/ 212704 h 11409681"/>
              <a:gd name="connsiteX32" fmla="*/ 1434430 w 6120338"/>
              <a:gd name="connsiteY32" fmla="*/ 559667 h 11409681"/>
              <a:gd name="connsiteX33" fmla="*/ 1412970 w 6120338"/>
              <a:gd name="connsiteY33" fmla="*/ 111436 h 11409681"/>
              <a:gd name="connsiteX34" fmla="*/ 1275695 w 6120338"/>
              <a:gd name="connsiteY34" fmla="*/ 43365 h 11409681"/>
              <a:gd name="connsiteX35" fmla="*/ 396444 w 6120338"/>
              <a:gd name="connsiteY35" fmla="*/ 1141 h 11409681"/>
              <a:gd name="connsiteX36" fmla="*/ 24696 w 6120338"/>
              <a:gd name="connsiteY36" fmla="*/ 295854 h 11409681"/>
              <a:gd name="connsiteX37" fmla="*/ 151804 w 6120338"/>
              <a:gd name="connsiteY37" fmla="*/ 5427889 h 11409681"/>
              <a:gd name="connsiteX38" fmla="*/ 156159 w 6120338"/>
              <a:gd name="connsiteY38" fmla="*/ 5522480 h 11409681"/>
              <a:gd name="connsiteX39" fmla="*/ 143579 w 6120338"/>
              <a:gd name="connsiteY39" fmla="*/ 6029980 h 11409681"/>
              <a:gd name="connsiteX40" fmla="*/ 25 w 6120338"/>
              <a:gd name="connsiteY40" fmla="*/ 9855794 h 114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20338" h="11409681">
                <a:moveTo>
                  <a:pt x="25" y="9855794"/>
                </a:moveTo>
                <a:cubicBezTo>
                  <a:pt x="-1085" y="10401955"/>
                  <a:pt x="35538" y="10852053"/>
                  <a:pt x="148005" y="11269695"/>
                </a:cubicBezTo>
                <a:cubicBezTo>
                  <a:pt x="484944" y="11044469"/>
                  <a:pt x="543430" y="11518046"/>
                  <a:pt x="1046721" y="11211130"/>
                </a:cubicBezTo>
                <a:cubicBezTo>
                  <a:pt x="1110466" y="11200375"/>
                  <a:pt x="1188184" y="11188106"/>
                  <a:pt x="1277380" y="11175102"/>
                </a:cubicBezTo>
                <a:lnTo>
                  <a:pt x="1327451" y="11167979"/>
                </a:lnTo>
                <a:lnTo>
                  <a:pt x="1362502" y="10566408"/>
                </a:lnTo>
                <a:lnTo>
                  <a:pt x="1387902" y="11061889"/>
                </a:lnTo>
                <a:lnTo>
                  <a:pt x="1807453" y="11107557"/>
                </a:lnTo>
                <a:cubicBezTo>
                  <a:pt x="2128846" y="11072106"/>
                  <a:pt x="2502277" y="11040648"/>
                  <a:pt x="2880416" y="11027939"/>
                </a:cubicBezTo>
                <a:lnTo>
                  <a:pt x="3149549" y="11026434"/>
                </a:lnTo>
                <a:cubicBezTo>
                  <a:pt x="3149552" y="11025602"/>
                  <a:pt x="3149552" y="11024769"/>
                  <a:pt x="3149555" y="11023937"/>
                </a:cubicBezTo>
                <a:cubicBezTo>
                  <a:pt x="3188230" y="11008805"/>
                  <a:pt x="3252738" y="10429782"/>
                  <a:pt x="3290678" y="10429985"/>
                </a:cubicBezTo>
                <a:cubicBezTo>
                  <a:pt x="3289212" y="10459828"/>
                  <a:pt x="3274499" y="10879578"/>
                  <a:pt x="3273033" y="10909421"/>
                </a:cubicBezTo>
                <a:lnTo>
                  <a:pt x="4827108" y="11294704"/>
                </a:lnTo>
                <a:cubicBezTo>
                  <a:pt x="5236214" y="11307990"/>
                  <a:pt x="5163527" y="11026545"/>
                  <a:pt x="5984239" y="11409681"/>
                </a:cubicBezTo>
                <a:cubicBezTo>
                  <a:pt x="6195353" y="11254340"/>
                  <a:pt x="6099327" y="11279239"/>
                  <a:pt x="6093786" y="10362656"/>
                </a:cubicBezTo>
                <a:cubicBezTo>
                  <a:pt x="6088245" y="9446073"/>
                  <a:pt x="6072988" y="9373800"/>
                  <a:pt x="5950997" y="5910184"/>
                </a:cubicBezTo>
                <a:cubicBezTo>
                  <a:pt x="5949545" y="5878652"/>
                  <a:pt x="5948096" y="5847119"/>
                  <a:pt x="5946644" y="5815587"/>
                </a:cubicBezTo>
                <a:lnTo>
                  <a:pt x="5959224" y="5308087"/>
                </a:lnTo>
                <a:cubicBezTo>
                  <a:pt x="6015285" y="2526595"/>
                  <a:pt x="5836309" y="1851527"/>
                  <a:pt x="6019167" y="654134"/>
                </a:cubicBezTo>
                <a:cubicBezTo>
                  <a:pt x="5650044" y="-501353"/>
                  <a:pt x="5881222" y="280258"/>
                  <a:pt x="5056084" y="126937"/>
                </a:cubicBezTo>
                <a:cubicBezTo>
                  <a:pt x="4971090" y="141276"/>
                  <a:pt x="4861255" y="158309"/>
                  <a:pt x="4732495" y="176185"/>
                </a:cubicBezTo>
                <a:lnTo>
                  <a:pt x="4664034" y="185206"/>
                </a:lnTo>
                <a:lnTo>
                  <a:pt x="4662927" y="194060"/>
                </a:lnTo>
                <a:cubicBezTo>
                  <a:pt x="4640985" y="366283"/>
                  <a:pt x="4618804" y="534791"/>
                  <a:pt x="4609099" y="604938"/>
                </a:cubicBezTo>
                <a:lnTo>
                  <a:pt x="4598859" y="602669"/>
                </a:lnTo>
                <a:lnTo>
                  <a:pt x="4596951" y="603454"/>
                </a:lnTo>
                <a:cubicBezTo>
                  <a:pt x="4592415" y="566661"/>
                  <a:pt x="4584589" y="503919"/>
                  <a:pt x="4575119" y="427779"/>
                </a:cubicBezTo>
                <a:lnTo>
                  <a:pt x="4547006" y="200626"/>
                </a:lnTo>
                <a:lnTo>
                  <a:pt x="4525899" y="203407"/>
                </a:lnTo>
                <a:cubicBezTo>
                  <a:pt x="3813138" y="292437"/>
                  <a:pt x="2720890" y="379658"/>
                  <a:pt x="1934605" y="251384"/>
                </a:cubicBezTo>
                <a:lnTo>
                  <a:pt x="1467545" y="212704"/>
                </a:lnTo>
                <a:lnTo>
                  <a:pt x="1434430" y="559667"/>
                </a:lnTo>
                <a:lnTo>
                  <a:pt x="1412970" y="111436"/>
                </a:lnTo>
                <a:cubicBezTo>
                  <a:pt x="1363765" y="90656"/>
                  <a:pt x="1317873" y="68007"/>
                  <a:pt x="1275695" y="43365"/>
                </a:cubicBezTo>
                <a:cubicBezTo>
                  <a:pt x="780167" y="40855"/>
                  <a:pt x="520268" y="-8011"/>
                  <a:pt x="396444" y="1141"/>
                </a:cubicBezTo>
                <a:cubicBezTo>
                  <a:pt x="322149" y="6632"/>
                  <a:pt x="-48514" y="281086"/>
                  <a:pt x="24696" y="295854"/>
                </a:cubicBezTo>
                <a:cubicBezTo>
                  <a:pt x="369022" y="365305"/>
                  <a:pt x="29815" y="1964267"/>
                  <a:pt x="151804" y="5427889"/>
                </a:cubicBezTo>
                <a:lnTo>
                  <a:pt x="156159" y="5522480"/>
                </a:lnTo>
                <a:lnTo>
                  <a:pt x="143579" y="6029980"/>
                </a:lnTo>
                <a:cubicBezTo>
                  <a:pt x="108541" y="7768415"/>
                  <a:pt x="1876" y="8945525"/>
                  <a:pt x="25" y="9855794"/>
                </a:cubicBezTo>
                <a:close/>
              </a:path>
            </a:pathLst>
          </a:custGeom>
          <a:gradFill flip="none" rotWithShape="1">
            <a:gsLst>
              <a:gs pos="0">
                <a:srgbClr val="EEE8A3"/>
              </a:gs>
              <a:gs pos="97000">
                <a:srgbClr val="D7CA7B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ld English Text MT" panose="03040902040508030806" pitchFamily="66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551488" y="1076181"/>
            <a:ext cx="384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 err="1"/>
              <a:t>stván</a:t>
            </a:r>
            <a:r>
              <a:rPr lang="hu-HU" sz="3200" b="1" dirty="0"/>
              <a:t> király idején </a:t>
            </a:r>
          </a:p>
          <a:p>
            <a:r>
              <a:rPr lang="hu-HU" sz="3200" b="1" dirty="0"/>
              <a:t>(997–1038)</a:t>
            </a:r>
            <a:r>
              <a:rPr lang="hu-HU" sz="3200" dirty="0"/>
              <a:t> 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3"/>
          <a:srcRect l="23152" t="18425" r="26667" b="39574"/>
          <a:stretch/>
        </p:blipFill>
        <p:spPr>
          <a:xfrm>
            <a:off x="1028476" y="673315"/>
            <a:ext cx="1716052" cy="153023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4352" l="14323" r="45104">
                        <a14:foregroundMark x1="36510" y1="58889" x2="35156" y2="66574"/>
                        <a14:foregroundMark x1="32813" y1="53148" x2="34323" y2="55185"/>
                        <a14:foregroundMark x1="37083" y1="65278" x2="36510" y2="72037"/>
                        <a14:foregroundMark x1="36510" y1="72037" x2="36510" y2="72037"/>
                        <a14:foregroundMark x1="37240" y1="73241" x2="37656" y2="80370"/>
                        <a14:foregroundMark x1="37500" y1="79074" x2="38021" y2="86759"/>
                        <a14:foregroundMark x1="37448" y1="37500" x2="37656" y2="41667"/>
                        <a14:foregroundMark x1="37344" y1="41667" x2="35573" y2="40463"/>
                        <a14:foregroundMark x1="35677" y1="42407" x2="35313" y2="43889"/>
                        <a14:foregroundMark x1="33750" y1="38796" x2="33646" y2="41481"/>
                        <a14:foregroundMark x1="33646" y1="41481" x2="33646" y2="41481"/>
                        <a14:foregroundMark x1="37188" y1="35556" x2="36094" y2="37778"/>
                        <a14:foregroundMark x1="33490" y1="45556" x2="34063" y2="41574"/>
                        <a14:foregroundMark x1="32917" y1="45648" x2="31719" y2="46389"/>
                        <a14:foregroundMark x1="34115" y1="45185" x2="34583" y2="45093"/>
                        <a14:foregroundMark x1="29844" y1="50000" x2="30573" y2="52407"/>
                        <a14:foregroundMark x1="31719" y1="49444" x2="29740" y2="50463"/>
                        <a14:foregroundMark x1="30312" y1="49352" x2="33542" y2="52407"/>
                        <a14:foregroundMark x1="34948" y1="53333" x2="34375" y2="53981"/>
                        <a14:foregroundMark x1="32604" y1="47870" x2="33438" y2="51481"/>
                        <a14:foregroundMark x1="32135" y1="45926" x2="32656" y2="48148"/>
                        <a14:foregroundMark x1="35938" y1="43611" x2="35521" y2="44444"/>
                        <a14:foregroundMark x1="35938" y1="43148" x2="36458" y2="40741"/>
                        <a14:foregroundMark x1="31667" y1="43148" x2="32500" y2="43704"/>
                        <a14:foregroundMark x1="31250" y1="42778" x2="32083" y2="45741"/>
                        <a14:foregroundMark x1="36875" y1="55741" x2="36875" y2="55741"/>
                        <a14:foregroundMark x1="36510" y1="55741" x2="36510" y2="55741"/>
                        <a14:foregroundMark x1="36146" y1="54630" x2="36146" y2="54630"/>
                        <a14:foregroundMark x1="37031" y1="56111" x2="37813" y2="60556"/>
                        <a14:foregroundMark x1="37969" y1="60463" x2="37969" y2="61389"/>
                        <a14:foregroundMark x1="38021" y1="61759" x2="37188" y2="66204"/>
                        <a14:foregroundMark x1="35417" y1="54074" x2="35104" y2="53426"/>
                        <a14:foregroundMark x1="35938" y1="54167" x2="36510" y2="55741"/>
                        <a14:foregroundMark x1="20104" y1="47778" x2="16458" y2="58611"/>
                        <a14:foregroundMark x1="17135" y1="45833" x2="19688" y2="48148"/>
                        <a14:foregroundMark x1="16979" y1="45463" x2="23333" y2="34352"/>
                        <a14:foregroundMark x1="39115" y1="30185" x2="37656" y2="36852"/>
                        <a14:foregroundMark x1="40573" y1="23796" x2="35313" y2="26204"/>
                        <a14:foregroundMark x1="40521" y1="23796" x2="38854" y2="31852"/>
                        <a14:foregroundMark x1="31875" y1="17778" x2="30000" y2="25833"/>
                        <a14:foregroundMark x1="32240" y1="16574" x2="35469" y2="26111"/>
                        <a14:foregroundMark x1="32344" y1="16481" x2="30938" y2="20926"/>
                        <a14:foregroundMark x1="23229" y1="34352" x2="27500" y2="28704"/>
                        <a14:foregroundMark x1="27552" y1="28611" x2="29844" y2="25833"/>
                        <a14:foregroundMark x1="29844" y1="25833" x2="29844" y2="25833"/>
                        <a14:foregroundMark x1="21563" y1="37037" x2="17552" y2="43981"/>
                        <a14:foregroundMark x1="37500" y1="36852" x2="37656" y2="38426"/>
                        <a14:foregroundMark x1="37865" y1="38796" x2="37760" y2="40278"/>
                        <a14:foregroundMark x1="37813" y1="41296" x2="37813" y2="41296"/>
                        <a14:foregroundMark x1="37188" y1="41111" x2="37188" y2="41111"/>
                        <a14:foregroundMark x1="17083" y1="45833" x2="19427" y2="48148"/>
                        <a14:foregroundMark x1="16615" y1="58241" x2="14323" y2="67500"/>
                        <a14:foregroundMark x1="16042" y1="60833" x2="16719" y2="57870"/>
                        <a14:foregroundMark x1="33646" y1="52222" x2="34635" y2="54722"/>
                        <a14:foregroundMark x1="30885" y1="21852" x2="30521" y2="22685"/>
                        <a14:foregroundMark x1="45104" y1="56111" x2="45104" y2="56111"/>
                        <a14:foregroundMark x1="21302" y1="16667" x2="21302" y2="16667"/>
                      </a14:backgroundRemoval>
                    </a14:imgEffect>
                  </a14:imgLayer>
                </a14:imgProps>
              </a:ext>
            </a:extLst>
          </a:blip>
          <a:srcRect l="14250" t="14445" r="57083" b="7185"/>
          <a:stretch/>
        </p:blipFill>
        <p:spPr>
          <a:xfrm>
            <a:off x="21972" y="3762416"/>
            <a:ext cx="2013008" cy="309558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754422" y="6393544"/>
            <a:ext cx="220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Asztrik püspök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3672234" y="3585998"/>
            <a:ext cx="4191605" cy="2743200"/>
          </a:xfrm>
          <a:prstGeom prst="wedgeEllipseCallout">
            <a:avLst>
              <a:gd name="adj1" fmla="val -88214"/>
              <a:gd name="adj2" fmla="val 5907"/>
            </a:avLst>
          </a:prstGeom>
          <a:solidFill>
            <a:schemeClr val="bg1"/>
          </a:solidFill>
          <a:ln>
            <a:noFill/>
          </a:ln>
          <a:effectLst>
            <a:outerShdw dist="114300" dir="9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Felséges fejedelem!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Ha egyenrangú kívánsz lenni a nyugati királyokkal, ha azt akarod, hogy a keresztyénség védelmezőjének tartsanak, akkor javaslok valamit.</a:t>
            </a:r>
          </a:p>
        </p:txBody>
      </p:sp>
      <p:sp>
        <p:nvSpPr>
          <p:cNvPr id="13" name="Ellipszis buborék 12"/>
          <p:cNvSpPr/>
          <p:nvPr/>
        </p:nvSpPr>
        <p:spPr>
          <a:xfrm>
            <a:off x="6300957" y="944398"/>
            <a:ext cx="3463448" cy="2743200"/>
          </a:xfrm>
          <a:prstGeom prst="wedgeEllipseCallout">
            <a:avLst>
              <a:gd name="adj1" fmla="val -82397"/>
              <a:gd name="adj2" fmla="val 27759"/>
            </a:avLst>
          </a:prstGeom>
          <a:solidFill>
            <a:schemeClr val="bg1"/>
          </a:solidFill>
          <a:ln>
            <a:noFill/>
          </a:ln>
          <a:effectLst>
            <a:outerShdw dist="114300" dir="9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tx1"/>
                </a:solidFill>
              </a:rPr>
              <a:t>Fordulj a pápához, </a:t>
            </a:r>
          </a:p>
          <a:p>
            <a:pPr algn="ctr"/>
            <a:r>
              <a:rPr lang="hu-HU" dirty="0">
                <a:solidFill>
                  <a:schemeClr val="tx1"/>
                </a:solidFill>
              </a:rPr>
              <a:t>kérj koronát, királyi elismerést </a:t>
            </a:r>
            <a:r>
              <a:rPr lang="hu-HU">
                <a:solidFill>
                  <a:schemeClr val="tx1"/>
                </a:solidFill>
              </a:rPr>
              <a:t>és </a:t>
            </a:r>
            <a:r>
              <a:rPr lang="hu-HU" smtClean="0">
                <a:solidFill>
                  <a:schemeClr val="tx1"/>
                </a:solidFill>
              </a:rPr>
              <a:t>megbízást! </a:t>
            </a:r>
            <a:r>
              <a:rPr lang="hu-HU" dirty="0">
                <a:solidFill>
                  <a:schemeClr val="tx1"/>
                </a:solidFill>
              </a:rPr>
              <a:t/>
            </a:r>
            <a:br>
              <a:rPr lang="hu-HU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4" name="Ellipszis buborék 13"/>
          <p:cNvSpPr/>
          <p:nvPr/>
        </p:nvSpPr>
        <p:spPr>
          <a:xfrm>
            <a:off x="8310879" y="4978400"/>
            <a:ext cx="1816423" cy="1001122"/>
          </a:xfrm>
          <a:prstGeom prst="wedgeEllipseCallout">
            <a:avLst>
              <a:gd name="adj1" fmla="val 55771"/>
              <a:gd name="adj2" fmla="val 51092"/>
            </a:avLst>
          </a:prstGeom>
          <a:solidFill>
            <a:schemeClr val="bg1"/>
          </a:solidFill>
          <a:ln>
            <a:noFill/>
          </a:ln>
          <a:effectLst>
            <a:outerShdw dist="114300" dir="9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Helyes!</a:t>
            </a:r>
            <a:br>
              <a:rPr lang="hu-HU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9219090" y="6238727"/>
            <a:ext cx="324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Fejedelmi tanács tagjai</a:t>
            </a:r>
          </a:p>
        </p:txBody>
      </p:sp>
      <p:sp>
        <p:nvSpPr>
          <p:cNvPr id="17" name="Ellipszis buborék 16"/>
          <p:cNvSpPr/>
          <p:nvPr/>
        </p:nvSpPr>
        <p:spPr>
          <a:xfrm>
            <a:off x="8052909" y="3664192"/>
            <a:ext cx="1816423" cy="1155939"/>
          </a:xfrm>
          <a:prstGeom prst="wedgeEllipseCallout">
            <a:avLst>
              <a:gd name="adj1" fmla="val 55771"/>
              <a:gd name="adj2" fmla="val 51092"/>
            </a:avLst>
          </a:prstGeom>
          <a:solidFill>
            <a:schemeClr val="bg1"/>
          </a:solidFill>
          <a:ln>
            <a:noFill/>
          </a:ln>
          <a:effectLst>
            <a:outerShdw dist="114300" dir="9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Helyes!</a:t>
            </a:r>
            <a:br>
              <a:rPr lang="hu-HU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18" name="Ellipszis buborék 17"/>
          <p:cNvSpPr/>
          <p:nvPr/>
        </p:nvSpPr>
        <p:spPr>
          <a:xfrm>
            <a:off x="9847349" y="2950515"/>
            <a:ext cx="1816423" cy="1155939"/>
          </a:xfrm>
          <a:prstGeom prst="wedgeEllipseCallout">
            <a:avLst>
              <a:gd name="adj1" fmla="val 55771"/>
              <a:gd name="adj2" fmla="val 51092"/>
            </a:avLst>
          </a:prstGeom>
          <a:solidFill>
            <a:schemeClr val="bg1"/>
          </a:solidFill>
          <a:ln>
            <a:noFill/>
          </a:ln>
          <a:effectLst>
            <a:outerShdw dist="114300" dir="9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Ez jó tanács!</a:t>
            </a:r>
            <a:br>
              <a:rPr lang="hu-HU" dirty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77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4" grpId="0" animBg="1"/>
      <p:bldP spid="15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5440952"/>
            <a:ext cx="12192000" cy="1478280"/>
          </a:xfrm>
          <a:prstGeom prst="rect">
            <a:avLst/>
          </a:prstGeom>
          <a:solidFill>
            <a:srgbClr val="9FC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" b="100000" l="1135" r="100000">
                        <a14:foregroundMark x1="27518" y1="98003" x2="45248" y2="97718"/>
                        <a14:foregroundMark x1="25248" y1="98146" x2="22128" y2="99857"/>
                        <a14:backgroundMark x1="92624" y1="47646" x2="96454" y2="69044"/>
                        <a14:backgroundMark x1="36454" y1="35521" x2="34752" y2="34094"/>
                        <a14:backgroundMark x1="43404" y1="37803" x2="40000" y2="39943"/>
                        <a14:backgroundMark x1="31915" y1="33238" x2="27943" y2="29815"/>
                        <a14:backgroundMark x1="10355" y1="51070" x2="20426" y2="72896"/>
                        <a14:backgroundMark x1="27518" y1="72611" x2="22979" y2="84165"/>
                        <a14:backgroundMark x1="19007" y1="45364" x2="19007" y2="45364"/>
                        <a14:backgroundMark x1="21135" y1="51783" x2="21135" y2="51783"/>
                        <a14:backgroundMark x1="20567" y1="48787" x2="20567" y2="48787"/>
                        <a14:backgroundMark x1="23121" y1="54066" x2="23121" y2="54066"/>
                        <a14:backgroundMark x1="95177" y1="72040" x2="95177" y2="72040"/>
                        <a14:backgroundMark x1="81702" y1="67618" x2="81702" y2="67618"/>
                        <a14:backgroundMark x1="46241" y1="91869" x2="72199" y2="93866"/>
                        <a14:backgroundMark x1="92908" y1="68902" x2="98582" y2="99429"/>
                        <a14:backgroundMark x1="82128" y1="65906" x2="82128" y2="72611"/>
                        <a14:backgroundMark x1="82411" y1="60342" x2="82270" y2="62910"/>
                        <a14:backgroundMark x1="84965" y1="78887" x2="85816" y2="91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6944">
            <a:off x="-2057340" y="787079"/>
            <a:ext cx="6715125" cy="667702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889979" y="4632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673950" y="1499481"/>
            <a:ext cx="82852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Vajon hogyan kapcsolódik a kard István nevéhez? </a:t>
            </a:r>
          </a:p>
          <a:p>
            <a:r>
              <a:rPr lang="hu-HU" sz="3200" dirty="0"/>
              <a:t>A válaszhoz nézzetek meg egy rajzfilmet István királyról! </a:t>
            </a:r>
          </a:p>
          <a:p>
            <a:r>
              <a:rPr lang="hu-HU" sz="3200" dirty="0" err="1"/>
              <a:t>Kattintsatok</a:t>
            </a:r>
            <a:r>
              <a:rPr lang="hu-HU" sz="3200" dirty="0"/>
              <a:t> a szoborra!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l="8583" t="18959" r="15248" b="31212"/>
          <a:stretch/>
        </p:blipFill>
        <p:spPr>
          <a:xfrm>
            <a:off x="4655129" y="5344552"/>
            <a:ext cx="5641034" cy="1349734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5170155" y="4740682"/>
            <a:ext cx="6057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Olvasd el az alábbi „képet”!</a:t>
            </a:r>
          </a:p>
        </p:txBody>
      </p:sp>
    </p:spTree>
    <p:extLst>
      <p:ext uri="{BB962C8B-B14F-4D97-AF65-F5344CB8AC3E}">
        <p14:creationId xmlns:p14="http://schemas.microsoft.com/office/powerpoint/2010/main" val="209528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1086</Words>
  <Application>Microsoft Office PowerPoint</Application>
  <PresentationFormat>Szélesvásznú</PresentationFormat>
  <Paragraphs>175</Paragraphs>
  <Slides>17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31" baseType="lpstr">
      <vt:lpstr>AGaramondPro-Regular</vt:lpstr>
      <vt:lpstr>Arial</vt:lpstr>
      <vt:lpstr>Arial Rounded MT Bold</vt:lpstr>
      <vt:lpstr>Berlin Sans FB</vt:lpstr>
      <vt:lpstr>Bodoni MT</vt:lpstr>
      <vt:lpstr>Bradley Hand ITC</vt:lpstr>
      <vt:lpstr>Calibri</vt:lpstr>
      <vt:lpstr>Candara</vt:lpstr>
      <vt:lpstr>Castellar</vt:lpstr>
      <vt:lpstr>Gadugi</vt:lpstr>
      <vt:lpstr>GillSansMT</vt:lpstr>
      <vt:lpstr>Montserrat</vt:lpstr>
      <vt:lpstr>Old English Text MT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79</cp:revision>
  <dcterms:created xsi:type="dcterms:W3CDTF">2022-01-10T18:30:18Z</dcterms:created>
  <dcterms:modified xsi:type="dcterms:W3CDTF">2022-02-07T14:22:51Z</dcterms:modified>
</cp:coreProperties>
</file>